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15" r:id="rId1"/>
  </p:sldMasterIdLst>
  <p:notesMasterIdLst>
    <p:notesMasterId r:id="rId23"/>
  </p:notesMasterIdLst>
  <p:sldIdLst>
    <p:sldId id="256" r:id="rId2"/>
    <p:sldId id="258" r:id="rId3"/>
    <p:sldId id="274" r:id="rId4"/>
    <p:sldId id="278" r:id="rId5"/>
    <p:sldId id="259" r:id="rId6"/>
    <p:sldId id="280" r:id="rId7"/>
    <p:sldId id="260" r:id="rId8"/>
    <p:sldId id="261" r:id="rId9"/>
    <p:sldId id="262" r:id="rId10"/>
    <p:sldId id="284" r:id="rId11"/>
    <p:sldId id="281" r:id="rId12"/>
    <p:sldId id="267" r:id="rId13"/>
    <p:sldId id="268" r:id="rId14"/>
    <p:sldId id="282" r:id="rId15"/>
    <p:sldId id="269" r:id="rId16"/>
    <p:sldId id="271" r:id="rId17"/>
    <p:sldId id="285" r:id="rId18"/>
    <p:sldId id="287" r:id="rId19"/>
    <p:sldId id="289" r:id="rId20"/>
    <p:sldId id="273" r:id="rId21"/>
    <p:sldId id="290"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D5C"/>
    <a:srgbClr val="FFEDDD"/>
    <a:srgbClr val="F0B4B1"/>
    <a:srgbClr val="F0A5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EB9FD2-BA72-4438-A7F4-351958513026}">
  <a:tblStyle styleId="{10EB9FD2-BA72-4438-A7F4-351958513026}"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p:restoredTop sz="83357"/>
  </p:normalViewPr>
  <p:slideViewPr>
    <p:cSldViewPr snapToGrid="0" snapToObjects="1">
      <p:cViewPr varScale="1">
        <p:scale>
          <a:sx n="132" d="100"/>
          <a:sy n="132" d="100"/>
        </p:scale>
        <p:origin x="496"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Hi everyone, I am Ha, a data scientist. Today, I will tell you some new things about employees’ reviews.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Employee reviews data of 33 companies that recruit data scientist and analyst positions were scraped from indeed. com</a:t>
            </a:r>
            <a:endParaRPr dirty="0"/>
          </a:p>
        </p:txBody>
      </p:sp>
    </p:spTree>
    <p:extLst>
      <p:ext uri="{BB962C8B-B14F-4D97-AF65-F5344CB8AC3E}">
        <p14:creationId xmlns:p14="http://schemas.microsoft.com/office/powerpoint/2010/main" val="392367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733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With my first objectives, I used the information of employees staying/leaving companies as an imperfect surrogate variable for employee satisfaction.</a:t>
            </a:r>
          </a:p>
          <a:p>
            <a:pPr marL="0" lvl="0" indent="0" rtl="0">
              <a:spcBef>
                <a:spcPts val="0"/>
              </a:spcBef>
              <a:spcAft>
                <a:spcPts val="0"/>
              </a:spcAft>
              <a:buNone/>
            </a:pPr>
            <a:endParaRPr lang="en-US" dirty="0"/>
          </a:p>
          <a:p>
            <a:pPr marL="0" lvl="0" indent="0" rtl="0">
              <a:spcBef>
                <a:spcPts val="0"/>
              </a:spcBef>
              <a:spcAft>
                <a:spcPts val="0"/>
              </a:spcAft>
              <a:buNone/>
            </a:pPr>
            <a:r>
              <a:rPr lang="en-US" dirty="0"/>
              <a:t>Two nested </a:t>
            </a:r>
            <a:r>
              <a:rPr lang="en-US" dirty="0" err="1"/>
              <a:t>predicve</a:t>
            </a:r>
            <a:r>
              <a:rPr lang="en-US" dirty="0"/>
              <a:t> models  - model without text and with text were compared.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And the model with text consistently predict better the surrogate information of employee satisfaction. So, we can conclude that text comment provide further satisfaction information.</a:t>
            </a:r>
          </a:p>
          <a:p>
            <a:pPr marL="0" lvl="0" indent="0" rtl="0">
              <a:spcBef>
                <a:spcPts val="0"/>
              </a:spcBef>
              <a:spcAft>
                <a:spcPts val="0"/>
              </a:spcAft>
              <a:buNone/>
            </a:pP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472060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dirty="0"/>
              <a:t>Due to this conclusion, I constructed a new employee satisfaction score as a function of “text” and rating score.</a:t>
            </a:r>
          </a:p>
          <a:p>
            <a:pPr marL="0" marR="0" lvl="0" indent="0" algn="l" defTabSz="914400" rtl="0" eaLnBrk="1" fontAlgn="auto" latinLnBrk="0" hangingPunct="1">
              <a:lnSpc>
                <a:spcPct val="100000"/>
              </a:lnSpc>
              <a:spcBef>
                <a:spcPts val="0"/>
              </a:spcBef>
              <a:spcAft>
                <a:spcPts val="0"/>
              </a:spcAft>
              <a:buClrTx/>
              <a:buSzPts val="1100"/>
              <a:buFontTx/>
              <a:buNone/>
              <a:tabLst/>
              <a:defRPr/>
            </a:pPr>
            <a:endParaRPr lang="en-US" dirty="0"/>
          </a:p>
          <a:p>
            <a:pPr marL="0" lvl="0" indent="0" rtl="0">
              <a:spcBef>
                <a:spcPts val="0"/>
              </a:spcBef>
              <a:spcAft>
                <a:spcPts val="0"/>
              </a:spcAft>
              <a:buNone/>
            </a:pPr>
            <a:r>
              <a:rPr lang="en-US" dirty="0"/>
              <a:t>The text reviews were processed using natural language processing sentiment analysis to convert from text format to numeric format.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And the companies will have their new own rating scores on 5 features. This is an example of Compensation and benefit score ranking.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Utilizing </a:t>
            </a:r>
            <a:r>
              <a:rPr lang="en-US" dirty="0"/>
              <a:t>the new text-rating combing score, I developed a recommender system for each job seeker. </a:t>
            </a:r>
            <a:endParaRPr dirty="0"/>
          </a:p>
        </p:txBody>
      </p:sp>
    </p:spTree>
    <p:extLst>
      <p:ext uri="{BB962C8B-B14F-4D97-AF65-F5344CB8AC3E}">
        <p14:creationId xmlns:p14="http://schemas.microsoft.com/office/powerpoint/2010/main" val="77254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For the recommender system, I used Matrix Factorization method but  to improve the recommendation capability, I have two modifications. First, I used both “text” and rating scores in generating feature matrix instead of text review only. Second, temporal, institutional, personal factors were also incorporated into missing imputation. </a:t>
            </a:r>
            <a:endParaRPr dirty="0"/>
          </a:p>
        </p:txBody>
      </p:sp>
    </p:spTree>
    <p:extLst>
      <p:ext uri="{BB962C8B-B14F-4D97-AF65-F5344CB8AC3E}">
        <p14:creationId xmlns:p14="http://schemas.microsoft.com/office/powerpoint/2010/main" val="1308120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 website has been launched in which, job seeker can give their weight for each features and the website provides them the list of best fit companies</a:t>
            </a:r>
          </a:p>
          <a:p>
            <a:pPr marL="0" lvl="0" indent="0" rtl="0">
              <a:spcBef>
                <a:spcPts val="0"/>
              </a:spcBef>
              <a:spcAft>
                <a:spcPts val="0"/>
              </a:spcAft>
              <a:buNone/>
            </a:pPr>
            <a:endParaRPr lang="en-US" dirty="0"/>
          </a:p>
          <a:p>
            <a:pPr marL="0" lvl="0" indent="0" rtl="0">
              <a:spcBef>
                <a:spcPts val="0"/>
              </a:spcBef>
              <a:spcAft>
                <a:spcPts val="0"/>
              </a:spcAft>
              <a:buNone/>
            </a:pPr>
            <a:r>
              <a:rPr lang="en-US" dirty="0">
                <a:sym typeface="Wingdings" pitchFamily="2" charset="2"/>
              </a:rPr>
              <a:t></a:t>
            </a:r>
          </a:p>
          <a:p>
            <a:pPr marL="0" lvl="0" indent="0" rtl="0">
              <a:spcBef>
                <a:spcPts val="0"/>
              </a:spcBef>
              <a:spcAft>
                <a:spcPts val="0"/>
              </a:spcAft>
              <a:buNone/>
            </a:pPr>
            <a:endParaRPr dirty="0"/>
          </a:p>
        </p:txBody>
      </p:sp>
    </p:spTree>
    <p:extLst>
      <p:ext uri="{BB962C8B-B14F-4D97-AF65-F5344CB8AC3E}">
        <p14:creationId xmlns:p14="http://schemas.microsoft.com/office/powerpoint/2010/main" val="141336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Why is employee satisfaction measurement important to both </a:t>
            </a:r>
            <a:r>
              <a:rPr lang="en-US" dirty="0" err="1"/>
              <a:t>employeers</a:t>
            </a:r>
            <a:r>
              <a:rPr lang="en-US" dirty="0"/>
              <a:t> and job seekers? Because, better satisfaction measurement helps the companies have better HR policies, and from that, companies can have better business results. To job seekers, better employee satisfaction measurement can help them to have better job decision that is important in career development. </a:t>
            </a:r>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And these are my future directions for my capstone project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While there are two sources for employee satisfaction measurement, the most important advantage of external employee satisfaction rating sites as </a:t>
            </a:r>
            <a:r>
              <a:rPr lang="en-US" dirty="0" err="1"/>
              <a:t>Indeed.com</a:t>
            </a:r>
            <a:r>
              <a:rPr lang="en-US" dirty="0"/>
              <a:t> or </a:t>
            </a:r>
            <a:r>
              <a:rPr lang="en-US" dirty="0" err="1"/>
              <a:t>glassdoor.com</a:t>
            </a:r>
            <a:r>
              <a:rPr lang="en-US" dirty="0"/>
              <a:t> is that data is public. So everyone can access. </a:t>
            </a:r>
            <a:endParaRPr dirty="0"/>
          </a:p>
        </p:txBody>
      </p:sp>
    </p:spTree>
    <p:extLst>
      <p:ext uri="{BB962C8B-B14F-4D97-AF65-F5344CB8AC3E}">
        <p14:creationId xmlns:p14="http://schemas.microsoft.com/office/powerpoint/2010/main" val="1294203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Although the overall ratings of employee review sites are quite clear, it can cause misleading due to some problems.</a:t>
            </a:r>
          </a:p>
        </p:txBody>
      </p:sp>
    </p:spTree>
    <p:extLst>
      <p:ext uri="{BB962C8B-B14F-4D97-AF65-F5344CB8AC3E}">
        <p14:creationId xmlns:p14="http://schemas.microsoft.com/office/powerpoint/2010/main" val="2710733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First, there is discrepancy between the rating score and text information. With this example, the review can have 5* but have negative comment in text.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Second, it is impossible for job seekers to go through all text reviews when the numbers of reviews can be 18,000 and one review can be this long. </a:t>
            </a:r>
            <a:endParaRPr dirty="0"/>
          </a:p>
        </p:txBody>
      </p:sp>
    </p:spTree>
    <p:extLst>
      <p:ext uri="{BB962C8B-B14F-4D97-AF65-F5344CB8AC3E}">
        <p14:creationId xmlns:p14="http://schemas.microsoft.com/office/powerpoint/2010/main" val="2185851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This project, using powerful machine learning techniques, will solve these problems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There are three objectives in this projects. </a:t>
            </a:r>
          </a:p>
          <a:p>
            <a:pPr marL="0" lvl="0" indent="0" rtl="0">
              <a:spcBef>
                <a:spcPts val="0"/>
              </a:spcBef>
              <a:spcAft>
                <a:spcPts val="0"/>
              </a:spcAft>
              <a:buNone/>
            </a:pPr>
            <a:endParaRPr lang="en-US" dirty="0"/>
          </a:p>
          <a:p>
            <a:pPr marL="0" lvl="0" indent="0" rtl="0">
              <a:spcBef>
                <a:spcPts val="0"/>
              </a:spcBef>
              <a:spcAft>
                <a:spcPts val="0"/>
              </a:spcAft>
              <a:buNone/>
            </a:pPr>
            <a:r>
              <a:rPr lang="en-US" dirty="0"/>
              <a:t>First, I tested hypothesis that the text reviews will provide more insightful information on employee satisfaction. </a:t>
            </a:r>
          </a:p>
          <a:p>
            <a:pPr marL="0" lvl="0" indent="0" rtl="0">
              <a:spcBef>
                <a:spcPts val="0"/>
              </a:spcBef>
              <a:spcAft>
                <a:spcPts val="0"/>
              </a:spcAft>
              <a:buNone/>
            </a:pPr>
            <a:r>
              <a:rPr lang="en-US" dirty="0"/>
              <a:t>Second, I constructed a new rating scale by combining “text” scores and standard 1-5 rating scores.</a:t>
            </a:r>
          </a:p>
          <a:p>
            <a:pPr marL="0" lvl="0" indent="0" rtl="0">
              <a:spcBef>
                <a:spcPts val="0"/>
              </a:spcBef>
              <a:spcAft>
                <a:spcPts val="0"/>
              </a:spcAft>
              <a:buNone/>
            </a:pPr>
            <a:r>
              <a:rPr lang="en-US" dirty="0"/>
              <a:t>Third, I developed a recommender system for the specific job seeker.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6DEFCA-0CFE-5849-A674-68CD872184C6}" type="datetimeFigureOut">
              <a:rPr lang="en-US" smtClean="0"/>
              <a:t>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071335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DEFCA-0CFE-5849-A674-68CD872184C6}" type="datetimeFigureOut">
              <a:rPr lang="en-US" smtClean="0"/>
              <a:t>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392440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DEFCA-0CFE-5849-A674-68CD872184C6}" type="datetimeFigureOut">
              <a:rPr lang="en-US" smtClean="0"/>
              <a:t>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12173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bg>
      <p:bgPr>
        <a:solidFill>
          <a:srgbClr val="FFFFFF"/>
        </a:solidFill>
        <a:effectLst/>
      </p:bgPr>
    </p:bg>
    <p:spTree>
      <p:nvGrpSpPr>
        <p:cNvPr id="1" name="Shape 59"/>
        <p:cNvGrpSpPr/>
        <p:nvPr/>
      </p:nvGrpSpPr>
      <p:grpSpPr>
        <a:xfrm>
          <a:off x="0" y="0"/>
          <a:ext cx="0" cy="0"/>
          <a:chOff x="0" y="0"/>
          <a:chExt cx="0" cy="0"/>
        </a:xfrm>
      </p:grpSpPr>
      <p:sp>
        <p:nvSpPr>
          <p:cNvPr id="68" name="Shape 68"/>
          <p:cNvSpPr txBox="1">
            <a:spLocks noGrp="1"/>
          </p:cNvSpPr>
          <p:nvPr>
            <p:ph type="title"/>
          </p:nvPr>
        </p:nvSpPr>
        <p:spPr>
          <a:xfrm>
            <a:off x="324475" y="465975"/>
            <a:ext cx="3568800" cy="2841600"/>
          </a:xfrm>
          <a:prstGeom prst="rect">
            <a:avLst/>
          </a:prstGeom>
          <a:noFill/>
        </p:spPr>
        <p:txBody>
          <a:bodyPr spcFirstLastPara="1" wrap="square" lIns="91425" tIns="91425" rIns="91425" bIns="91425" anchor="b" anchorCtr="0"/>
          <a:lstStyle>
            <a:lvl1pPr lvl="0" algn="l" rtl="0">
              <a:lnSpc>
                <a:spcPct val="100000"/>
              </a:lnSpc>
              <a:spcBef>
                <a:spcPts val="0"/>
              </a:spcBef>
              <a:spcAft>
                <a:spcPts val="0"/>
              </a:spcAft>
              <a:buNone/>
              <a:defRPr sz="3200" b="1">
                <a:solidFill>
                  <a:schemeClr val="lt1"/>
                </a:solidFill>
              </a:defRPr>
            </a:lvl1pPr>
            <a:lvl2pPr lvl="1" algn="l" rtl="0">
              <a:lnSpc>
                <a:spcPct val="100000"/>
              </a:lnSpc>
              <a:spcBef>
                <a:spcPts val="0"/>
              </a:spcBef>
              <a:spcAft>
                <a:spcPts val="0"/>
              </a:spcAft>
              <a:buNone/>
              <a:defRPr sz="3200" b="1">
                <a:solidFill>
                  <a:schemeClr val="lt1"/>
                </a:solidFill>
              </a:defRPr>
            </a:lvl2pPr>
            <a:lvl3pPr lvl="2" algn="l" rtl="0">
              <a:lnSpc>
                <a:spcPct val="100000"/>
              </a:lnSpc>
              <a:spcBef>
                <a:spcPts val="0"/>
              </a:spcBef>
              <a:spcAft>
                <a:spcPts val="0"/>
              </a:spcAft>
              <a:buNone/>
              <a:defRPr sz="3200" b="1">
                <a:solidFill>
                  <a:schemeClr val="lt1"/>
                </a:solidFill>
              </a:defRPr>
            </a:lvl3pPr>
            <a:lvl4pPr lvl="3" algn="l" rtl="0">
              <a:lnSpc>
                <a:spcPct val="100000"/>
              </a:lnSpc>
              <a:spcBef>
                <a:spcPts val="0"/>
              </a:spcBef>
              <a:spcAft>
                <a:spcPts val="0"/>
              </a:spcAft>
              <a:buNone/>
              <a:defRPr sz="3200" b="1">
                <a:solidFill>
                  <a:schemeClr val="lt1"/>
                </a:solidFill>
              </a:defRPr>
            </a:lvl4pPr>
            <a:lvl5pPr lvl="4" algn="l" rtl="0">
              <a:lnSpc>
                <a:spcPct val="100000"/>
              </a:lnSpc>
              <a:spcBef>
                <a:spcPts val="0"/>
              </a:spcBef>
              <a:spcAft>
                <a:spcPts val="0"/>
              </a:spcAft>
              <a:buNone/>
              <a:defRPr sz="3200" b="1">
                <a:solidFill>
                  <a:schemeClr val="lt1"/>
                </a:solidFill>
              </a:defRPr>
            </a:lvl5pPr>
            <a:lvl6pPr lvl="5" algn="l" rtl="0">
              <a:lnSpc>
                <a:spcPct val="100000"/>
              </a:lnSpc>
              <a:spcBef>
                <a:spcPts val="0"/>
              </a:spcBef>
              <a:spcAft>
                <a:spcPts val="0"/>
              </a:spcAft>
              <a:buNone/>
              <a:defRPr sz="3200" b="1">
                <a:solidFill>
                  <a:schemeClr val="lt1"/>
                </a:solidFill>
              </a:defRPr>
            </a:lvl6pPr>
            <a:lvl7pPr lvl="6" algn="l" rtl="0">
              <a:lnSpc>
                <a:spcPct val="100000"/>
              </a:lnSpc>
              <a:spcBef>
                <a:spcPts val="0"/>
              </a:spcBef>
              <a:spcAft>
                <a:spcPts val="0"/>
              </a:spcAft>
              <a:buNone/>
              <a:defRPr sz="3200" b="1">
                <a:solidFill>
                  <a:schemeClr val="lt1"/>
                </a:solidFill>
              </a:defRPr>
            </a:lvl7pPr>
            <a:lvl8pPr lvl="7" algn="l" rtl="0">
              <a:lnSpc>
                <a:spcPct val="100000"/>
              </a:lnSpc>
              <a:spcBef>
                <a:spcPts val="0"/>
              </a:spcBef>
              <a:spcAft>
                <a:spcPts val="0"/>
              </a:spcAft>
              <a:buNone/>
              <a:defRPr sz="3200" b="1">
                <a:solidFill>
                  <a:schemeClr val="lt1"/>
                </a:solidFill>
              </a:defRPr>
            </a:lvl8pPr>
            <a:lvl9pPr lvl="8" algn="l" rtl="0">
              <a:lnSpc>
                <a:spcPct val="100000"/>
              </a:lnSpc>
              <a:spcBef>
                <a:spcPts val="0"/>
              </a:spcBef>
              <a:spcAft>
                <a:spcPts val="0"/>
              </a:spcAft>
              <a:buNone/>
              <a:defRPr sz="3200" b="1">
                <a:solidFill>
                  <a:schemeClr val="lt1"/>
                </a:solidFill>
              </a:defRPr>
            </a:lvl9pPr>
          </a:lstStyle>
          <a:p>
            <a:endParaRPr/>
          </a:p>
        </p:txBody>
      </p:sp>
      <p:sp>
        <p:nvSpPr>
          <p:cNvPr id="69" name="Shape 69"/>
          <p:cNvSpPr txBox="1">
            <a:spLocks noGrp="1"/>
          </p:cNvSpPr>
          <p:nvPr>
            <p:ph type="subTitle" idx="1"/>
          </p:nvPr>
        </p:nvSpPr>
        <p:spPr>
          <a:xfrm>
            <a:off x="324475" y="3612602"/>
            <a:ext cx="5124300" cy="1302600"/>
          </a:xfrm>
          <a:prstGeom prst="rect">
            <a:avLst/>
          </a:prstGeom>
          <a:noFill/>
        </p:spPr>
        <p:txBody>
          <a:bodyPr spcFirstLastPara="1" wrap="square" lIns="91425" tIns="91425" rIns="91425" bIns="91425" anchor="t" anchorCtr="0"/>
          <a:lstStyle>
            <a:lvl1pPr lvl="0" algn="l" rtl="0">
              <a:lnSpc>
                <a:spcPct val="100000"/>
              </a:lnSpc>
              <a:spcBef>
                <a:spcPts val="0"/>
              </a:spcBef>
              <a:spcAft>
                <a:spcPts val="0"/>
              </a:spcAft>
              <a:buClr>
                <a:schemeClr val="dk2"/>
              </a:buClr>
              <a:buSzPts val="1800"/>
              <a:buNone/>
              <a:defRPr sz="1800">
                <a:solidFill>
                  <a:schemeClr val="dk2"/>
                </a:solidFill>
              </a:defRPr>
            </a:lvl1pPr>
            <a:lvl2pPr lvl="1" algn="l" rtl="0">
              <a:lnSpc>
                <a:spcPct val="100000"/>
              </a:lnSpc>
              <a:spcBef>
                <a:spcPts val="0"/>
              </a:spcBef>
              <a:spcAft>
                <a:spcPts val="0"/>
              </a:spcAft>
              <a:buClr>
                <a:schemeClr val="dk2"/>
              </a:buClr>
              <a:buSzPts val="1800"/>
              <a:buNone/>
              <a:defRPr sz="1800">
                <a:solidFill>
                  <a:schemeClr val="dk2"/>
                </a:solidFill>
              </a:defRPr>
            </a:lvl2pPr>
            <a:lvl3pPr lvl="2" algn="l" rtl="0">
              <a:lnSpc>
                <a:spcPct val="100000"/>
              </a:lnSpc>
              <a:spcBef>
                <a:spcPts val="0"/>
              </a:spcBef>
              <a:spcAft>
                <a:spcPts val="0"/>
              </a:spcAft>
              <a:buClr>
                <a:schemeClr val="dk2"/>
              </a:buClr>
              <a:buSzPts val="1800"/>
              <a:buNone/>
              <a:defRPr sz="1800">
                <a:solidFill>
                  <a:schemeClr val="dk2"/>
                </a:solidFill>
              </a:defRPr>
            </a:lvl3pPr>
            <a:lvl4pPr lvl="3" algn="l" rtl="0">
              <a:lnSpc>
                <a:spcPct val="100000"/>
              </a:lnSpc>
              <a:spcBef>
                <a:spcPts val="0"/>
              </a:spcBef>
              <a:spcAft>
                <a:spcPts val="0"/>
              </a:spcAft>
              <a:buClr>
                <a:schemeClr val="dk2"/>
              </a:buClr>
              <a:buSzPts val="1800"/>
              <a:buNone/>
              <a:defRPr sz="1800">
                <a:solidFill>
                  <a:schemeClr val="dk2"/>
                </a:solidFill>
              </a:defRPr>
            </a:lvl4pPr>
            <a:lvl5pPr lvl="4" algn="l" rtl="0">
              <a:lnSpc>
                <a:spcPct val="100000"/>
              </a:lnSpc>
              <a:spcBef>
                <a:spcPts val="0"/>
              </a:spcBef>
              <a:spcAft>
                <a:spcPts val="0"/>
              </a:spcAft>
              <a:buClr>
                <a:schemeClr val="dk2"/>
              </a:buClr>
              <a:buSzPts val="1800"/>
              <a:buNone/>
              <a:defRPr sz="1800">
                <a:solidFill>
                  <a:schemeClr val="dk2"/>
                </a:solidFill>
              </a:defRPr>
            </a:lvl5pPr>
            <a:lvl6pPr lvl="5" algn="l" rtl="0">
              <a:lnSpc>
                <a:spcPct val="100000"/>
              </a:lnSpc>
              <a:spcBef>
                <a:spcPts val="0"/>
              </a:spcBef>
              <a:spcAft>
                <a:spcPts val="0"/>
              </a:spcAft>
              <a:buClr>
                <a:schemeClr val="dk2"/>
              </a:buClr>
              <a:buSzPts val="1800"/>
              <a:buNone/>
              <a:defRPr sz="1800">
                <a:solidFill>
                  <a:schemeClr val="dk2"/>
                </a:solidFill>
              </a:defRPr>
            </a:lvl6pPr>
            <a:lvl7pPr lvl="6" algn="l" rtl="0">
              <a:lnSpc>
                <a:spcPct val="100000"/>
              </a:lnSpc>
              <a:spcBef>
                <a:spcPts val="0"/>
              </a:spcBef>
              <a:spcAft>
                <a:spcPts val="0"/>
              </a:spcAft>
              <a:buClr>
                <a:schemeClr val="dk2"/>
              </a:buClr>
              <a:buSzPts val="1800"/>
              <a:buNone/>
              <a:defRPr sz="1800">
                <a:solidFill>
                  <a:schemeClr val="dk2"/>
                </a:solidFill>
              </a:defRPr>
            </a:lvl7pPr>
            <a:lvl8pPr lvl="7" algn="l" rtl="0">
              <a:lnSpc>
                <a:spcPct val="100000"/>
              </a:lnSpc>
              <a:spcBef>
                <a:spcPts val="0"/>
              </a:spcBef>
              <a:spcAft>
                <a:spcPts val="0"/>
              </a:spcAft>
              <a:buClr>
                <a:schemeClr val="dk2"/>
              </a:buClr>
              <a:buSzPts val="1800"/>
              <a:buNone/>
              <a:defRPr sz="1800">
                <a:solidFill>
                  <a:schemeClr val="dk2"/>
                </a:solidFill>
              </a:defRPr>
            </a:lvl8pPr>
            <a:lvl9pPr lvl="8" algn="l" rtl="0">
              <a:lnSpc>
                <a:spcPct val="100000"/>
              </a:lnSpc>
              <a:spcBef>
                <a:spcPts val="0"/>
              </a:spcBef>
              <a:spcAft>
                <a:spcPts val="0"/>
              </a:spcAft>
              <a:buClr>
                <a:schemeClr val="dk2"/>
              </a:buClr>
              <a:buSzPts val="1800"/>
              <a:buNone/>
              <a:defRPr sz="1800">
                <a:solidFill>
                  <a:schemeClr val="dk2"/>
                </a:solidFill>
              </a:defRPr>
            </a:lvl9pPr>
          </a:lstStyle>
          <a:p>
            <a:endParaRPr/>
          </a:p>
        </p:txBody>
      </p:sp>
      <p:sp>
        <p:nvSpPr>
          <p:cNvPr id="70" name="Shape 70"/>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None/>
              <a:defRPr sz="1000">
                <a:solidFill>
                  <a:schemeClr val="dk2"/>
                </a:solidFill>
              </a:defRPr>
            </a:lvl1pPr>
            <a:lvl2pPr lvl="1" algn="r" rtl="0">
              <a:lnSpc>
                <a:spcPct val="100000"/>
              </a:lnSpc>
              <a:spcBef>
                <a:spcPts val="0"/>
              </a:spcBef>
              <a:spcAft>
                <a:spcPts val="0"/>
              </a:spcAft>
              <a:buNone/>
              <a:defRPr sz="1000">
                <a:solidFill>
                  <a:schemeClr val="dk2"/>
                </a:solidFill>
              </a:defRPr>
            </a:lvl2pPr>
            <a:lvl3pPr lvl="2" algn="r" rtl="0">
              <a:lnSpc>
                <a:spcPct val="100000"/>
              </a:lnSpc>
              <a:spcBef>
                <a:spcPts val="0"/>
              </a:spcBef>
              <a:spcAft>
                <a:spcPts val="0"/>
              </a:spcAft>
              <a:buNone/>
              <a:defRPr sz="1000">
                <a:solidFill>
                  <a:schemeClr val="dk2"/>
                </a:solidFill>
              </a:defRPr>
            </a:lvl3pPr>
            <a:lvl4pPr lvl="3" algn="r" rtl="0">
              <a:lnSpc>
                <a:spcPct val="100000"/>
              </a:lnSpc>
              <a:spcBef>
                <a:spcPts val="0"/>
              </a:spcBef>
              <a:spcAft>
                <a:spcPts val="0"/>
              </a:spcAft>
              <a:buNone/>
              <a:defRPr sz="1000">
                <a:solidFill>
                  <a:schemeClr val="dk2"/>
                </a:solidFill>
              </a:defRPr>
            </a:lvl4pPr>
            <a:lvl5pPr lvl="4" algn="r" rtl="0">
              <a:lnSpc>
                <a:spcPct val="100000"/>
              </a:lnSpc>
              <a:spcBef>
                <a:spcPts val="0"/>
              </a:spcBef>
              <a:spcAft>
                <a:spcPts val="0"/>
              </a:spcAft>
              <a:buNone/>
              <a:defRPr sz="1000">
                <a:solidFill>
                  <a:schemeClr val="dk2"/>
                </a:solidFill>
              </a:defRPr>
            </a:lvl5pPr>
            <a:lvl6pPr lvl="5" algn="r" rtl="0">
              <a:lnSpc>
                <a:spcPct val="100000"/>
              </a:lnSpc>
              <a:spcBef>
                <a:spcPts val="0"/>
              </a:spcBef>
              <a:spcAft>
                <a:spcPts val="0"/>
              </a:spcAft>
              <a:buNone/>
              <a:defRPr sz="1000">
                <a:solidFill>
                  <a:schemeClr val="dk2"/>
                </a:solidFill>
              </a:defRPr>
            </a:lvl6pPr>
            <a:lvl7pPr lvl="6" algn="r" rtl="0">
              <a:lnSpc>
                <a:spcPct val="100000"/>
              </a:lnSpc>
              <a:spcBef>
                <a:spcPts val="0"/>
              </a:spcBef>
              <a:spcAft>
                <a:spcPts val="0"/>
              </a:spcAft>
              <a:buNone/>
              <a:defRPr sz="1000">
                <a:solidFill>
                  <a:schemeClr val="dk2"/>
                </a:solidFill>
              </a:defRPr>
            </a:lvl7pPr>
            <a:lvl8pPr lvl="7" algn="r" rtl="0">
              <a:lnSpc>
                <a:spcPct val="100000"/>
              </a:lnSpc>
              <a:spcBef>
                <a:spcPts val="0"/>
              </a:spcBef>
              <a:spcAft>
                <a:spcPts val="0"/>
              </a:spcAft>
              <a:buNone/>
              <a:defRPr sz="1000">
                <a:solidFill>
                  <a:schemeClr val="dk2"/>
                </a:solidFill>
              </a:defRPr>
            </a:lvl8pPr>
            <a:lvl9pPr lvl="8" algn="r" rtl="0">
              <a:lnSpc>
                <a:spcPct val="100000"/>
              </a:lnSpc>
              <a:spcBef>
                <a:spcPts val="0"/>
              </a:spcBef>
              <a:spcAft>
                <a:spcPts val="0"/>
              </a:spcAft>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875124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2" name="Shape 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48570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DEFCA-0CFE-5849-A674-68CD872184C6}" type="datetimeFigureOut">
              <a:rPr lang="en-US" smtClean="0"/>
              <a:t>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298283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6DEFCA-0CFE-5849-A674-68CD872184C6}" type="datetimeFigureOut">
              <a:rPr lang="en-US" smtClean="0"/>
              <a:t>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94526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6DEFCA-0CFE-5849-A674-68CD872184C6}" type="datetimeFigureOut">
              <a:rPr lang="en-US" smtClean="0"/>
              <a:t>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350508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6DEFCA-0CFE-5849-A674-68CD872184C6}" type="datetimeFigureOut">
              <a:rPr lang="en-US" smtClean="0"/>
              <a:t>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348805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6DEFCA-0CFE-5849-A674-68CD872184C6}" type="datetimeFigureOut">
              <a:rPr lang="en-US" smtClean="0"/>
              <a:t>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2246502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6DEFCA-0CFE-5849-A674-68CD872184C6}" type="datetimeFigureOut">
              <a:rPr lang="en-US" smtClean="0"/>
              <a:t>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896920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A6DEFCA-0CFE-5849-A674-68CD872184C6}" type="datetimeFigureOut">
              <a:rPr lang="en-US" smtClean="0"/>
              <a:t>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7288754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8A6DEFCA-0CFE-5849-A674-68CD872184C6}" type="datetimeFigureOut">
              <a:rPr lang="en-US" smtClean="0"/>
              <a:t>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793643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A6DEFCA-0CFE-5849-A674-68CD872184C6}" type="datetimeFigureOut">
              <a:rPr lang="en-US" smtClean="0"/>
              <a:t>2/5/18</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1453313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notesSlide" Target="../notesSlides/notesSlide13.xml"/><Relationship Id="rId7" Type="http://schemas.openxmlformats.org/officeDocument/2006/relationships/image" Target="../media/image14.tiff"/><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5.tiff"/><Relationship Id="rId5" Type="http://schemas.openxmlformats.org/officeDocument/2006/relationships/image" Target="../media/image13.tif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png"/><Relationship Id="rId7" Type="http://schemas.openxmlformats.org/officeDocument/2006/relationships/image" Target="../media/image21.tiff"/><Relationship Id="rId12"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0.tiff"/><Relationship Id="rId11" Type="http://schemas.openxmlformats.org/officeDocument/2006/relationships/image" Target="../media/image25.tiff"/><Relationship Id="rId5" Type="http://schemas.openxmlformats.org/officeDocument/2006/relationships/image" Target="../media/image19.tiff"/><Relationship Id="rId10" Type="http://schemas.openxmlformats.org/officeDocument/2006/relationships/image" Target="../media/image24.tiff"/><Relationship Id="rId4" Type="http://schemas.openxmlformats.org/officeDocument/2006/relationships/image" Target="../media/image18.tiff"/><Relationship Id="rId9" Type="http://schemas.openxmlformats.org/officeDocument/2006/relationships/image" Target="../media/image2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7.tiff"/></Relationships>
</file>

<file path=ppt/slides/_rels/slide19.xml.rels><?xml version="1.0" encoding="UTF-8" standalone="yes"?>
<Relationships xmlns="http://schemas.openxmlformats.org/package/2006/relationships"><Relationship Id="rId3" Type="http://schemas.openxmlformats.org/officeDocument/2006/relationships/video" Target="../media/media1.mov"/><Relationship Id="rId7" Type="http://schemas.openxmlformats.org/officeDocument/2006/relationships/image" Target="../media/image28.png"/><Relationship Id="rId2" Type="http://schemas.microsoft.com/office/2007/relationships/media" Target="../media/media1.mov"/><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github.com/ngocha61084" TargetMode="External"/><Relationship Id="rId5" Type="http://schemas.openxmlformats.org/officeDocument/2006/relationships/hyperlink" Target="https://www.linkedin.com/in/ha-t-tran/" TargetMode="External"/><Relationship Id="rId4" Type="http://schemas.openxmlformats.org/officeDocument/2006/relationships/hyperlink" Target="mailto:hatran84@outlook.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96450" y="940506"/>
            <a:ext cx="3338750" cy="14049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000" dirty="0">
                <a:solidFill>
                  <a:srgbClr val="B45F06"/>
                </a:solidFill>
              </a:rPr>
              <a:t>EMPLOYEES’ REVIEWS: WHAT </a:t>
            </a:r>
            <a:r>
              <a:rPr lang="en-US" sz="4000" dirty="0">
                <a:solidFill>
                  <a:srgbClr val="B45F06"/>
                </a:solidFill>
              </a:rPr>
              <a:t>IS NEW?</a:t>
            </a:r>
            <a:endParaRPr sz="4000" dirty="0">
              <a:solidFill>
                <a:srgbClr val="B45F06"/>
              </a:solidFill>
            </a:endParaRPr>
          </a:p>
        </p:txBody>
      </p:sp>
      <p:sp>
        <p:nvSpPr>
          <p:cNvPr id="76" name="Shape 76"/>
          <p:cNvSpPr txBox="1">
            <a:spLocks noGrp="1"/>
          </p:cNvSpPr>
          <p:nvPr>
            <p:ph type="subTitle" idx="1"/>
          </p:nvPr>
        </p:nvSpPr>
        <p:spPr>
          <a:xfrm>
            <a:off x="348225" y="3109800"/>
            <a:ext cx="4035200" cy="130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rgbClr val="B45F06"/>
                </a:solidFill>
              </a:rPr>
              <a:t>HA TRAN  </a:t>
            </a:r>
          </a:p>
          <a:p>
            <a:pPr marL="0" lvl="0" indent="0" algn="ctr">
              <a:spcBef>
                <a:spcPts val="0"/>
              </a:spcBef>
              <a:spcAft>
                <a:spcPts val="0"/>
              </a:spcAft>
              <a:buNone/>
            </a:pPr>
            <a:r>
              <a:rPr lang="en-US" sz="2400" dirty="0">
                <a:solidFill>
                  <a:srgbClr val="B45F06"/>
                </a:solidFill>
              </a:rPr>
              <a:t>GALVANIZE DATA SCIENCE IMMERSIVE</a:t>
            </a:r>
            <a:endParaRPr lang="en-US" sz="2400" dirty="0">
              <a:solidFill>
                <a:schemeClr val="lt1"/>
              </a:solidFill>
            </a:endParaRPr>
          </a:p>
        </p:txBody>
      </p:sp>
      <p:cxnSp>
        <p:nvCxnSpPr>
          <p:cNvPr id="6" name="Shape 138">
            <a:extLst>
              <a:ext uri="{FF2B5EF4-FFF2-40B4-BE49-F238E27FC236}">
                <a16:creationId xmlns:a16="http://schemas.microsoft.com/office/drawing/2014/main" id="{A0B8513A-F595-FC48-AD0B-2CEBF3DF6275}"/>
              </a:ext>
            </a:extLst>
          </p:cNvPr>
          <p:cNvCxnSpPr/>
          <p:nvPr/>
        </p:nvCxnSpPr>
        <p:spPr>
          <a:xfrm>
            <a:off x="0" y="2770081"/>
            <a:ext cx="9156000" cy="10800"/>
          </a:xfrm>
          <a:prstGeom prst="straightConnector1">
            <a:avLst/>
          </a:prstGeom>
          <a:noFill/>
          <a:ln w="28575" cap="flat" cmpd="sng">
            <a:solidFill>
              <a:srgbClr val="B45F06"/>
            </a:solidFill>
            <a:prstDash val="solid"/>
            <a:round/>
            <a:headEnd type="none" w="lg" len="lg"/>
            <a:tailEnd type="none" w="lg" len="lg"/>
          </a:ln>
        </p:spPr>
      </p:cxnSp>
      <p:pic>
        <p:nvPicPr>
          <p:cNvPr id="2" name="Picture 1">
            <a:extLst>
              <a:ext uri="{FF2B5EF4-FFF2-40B4-BE49-F238E27FC236}">
                <a16:creationId xmlns:a16="http://schemas.microsoft.com/office/drawing/2014/main" id="{A65F596D-73CC-614A-A9E4-97A4BC64136A}"/>
              </a:ext>
            </a:extLst>
          </p:cNvPr>
          <p:cNvPicPr>
            <a:picLocks noChangeAspect="1"/>
          </p:cNvPicPr>
          <p:nvPr/>
        </p:nvPicPr>
        <p:blipFill>
          <a:blip r:embed="rId3"/>
          <a:stretch>
            <a:fillRect/>
          </a:stretch>
        </p:blipFill>
        <p:spPr>
          <a:xfrm>
            <a:off x="5310318" y="1231900"/>
            <a:ext cx="3833682" cy="2982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80"/>
    </mc:Choice>
    <mc:Fallback>
      <p:transition spd="slow" advTm="78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193950" y="115750"/>
            <a:ext cx="87561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B45F06"/>
                </a:solidFill>
              </a:rPr>
              <a:t>DATA SOURCE</a:t>
            </a:r>
            <a:endParaRPr sz="3600" b="1" dirty="0">
              <a:solidFill>
                <a:srgbClr val="B45F06"/>
              </a:solidFill>
            </a:endParaRPr>
          </a:p>
        </p:txBody>
      </p:sp>
      <p:cxnSp>
        <p:nvCxnSpPr>
          <p:cNvPr id="172" name="Shape 172"/>
          <p:cNvCxnSpPr/>
          <p:nvPr/>
        </p:nvCxnSpPr>
        <p:spPr>
          <a:xfrm>
            <a:off x="-37753" y="791050"/>
            <a:ext cx="9156000" cy="10800"/>
          </a:xfrm>
          <a:prstGeom prst="straightConnector1">
            <a:avLst/>
          </a:prstGeom>
          <a:noFill/>
          <a:ln w="28575" cap="flat" cmpd="sng">
            <a:solidFill>
              <a:srgbClr val="B45F06"/>
            </a:solidFill>
            <a:prstDash val="solid"/>
            <a:round/>
            <a:headEnd type="none" w="lg" len="lg"/>
            <a:tailEnd type="none" w="lg" len="lg"/>
          </a:ln>
        </p:spPr>
      </p:cxnSp>
      <p:sp>
        <p:nvSpPr>
          <p:cNvPr id="3" name="Pentagon 2">
            <a:extLst>
              <a:ext uri="{FF2B5EF4-FFF2-40B4-BE49-F238E27FC236}">
                <a16:creationId xmlns:a16="http://schemas.microsoft.com/office/drawing/2014/main" id="{34A418FA-7944-244A-99F3-2902E2CB7302}"/>
              </a:ext>
            </a:extLst>
          </p:cNvPr>
          <p:cNvSpPr/>
          <p:nvPr/>
        </p:nvSpPr>
        <p:spPr>
          <a:xfrm>
            <a:off x="193949" y="1237065"/>
            <a:ext cx="2336600" cy="1027669"/>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Indeed.com</a:t>
            </a:r>
            <a:r>
              <a:rPr lang="en-US" sz="1800" dirty="0">
                <a:solidFill>
                  <a:schemeClr val="tx1"/>
                </a:solidFill>
              </a:rPr>
              <a:t>: 33 companies</a:t>
            </a:r>
          </a:p>
        </p:txBody>
      </p:sp>
      <p:sp>
        <p:nvSpPr>
          <p:cNvPr id="4" name="TextBox 3">
            <a:extLst>
              <a:ext uri="{FF2B5EF4-FFF2-40B4-BE49-F238E27FC236}">
                <a16:creationId xmlns:a16="http://schemas.microsoft.com/office/drawing/2014/main" id="{5F4DB913-B130-EB46-A72A-09C05C794C6D}"/>
              </a:ext>
            </a:extLst>
          </p:cNvPr>
          <p:cNvSpPr txBox="1"/>
          <p:nvPr/>
        </p:nvSpPr>
        <p:spPr>
          <a:xfrm>
            <a:off x="193949" y="2484015"/>
            <a:ext cx="2102682" cy="2031325"/>
          </a:xfrm>
          <a:prstGeom prst="rect">
            <a:avLst/>
          </a:prstGeom>
          <a:noFill/>
          <a:ln>
            <a:solidFill>
              <a:schemeClr val="bg1">
                <a:lumMod val="75000"/>
              </a:schemeClr>
            </a:solidFill>
          </a:ln>
        </p:spPr>
        <p:txBody>
          <a:bodyPr wrap="square" rtlCol="0">
            <a:spAutoFit/>
          </a:bodyPr>
          <a:lstStyle/>
          <a:p>
            <a:pPr marL="285750" indent="-285750">
              <a:buFont typeface="Arial" panose="020B0604020202020204" pitchFamily="34" charset="0"/>
              <a:buChar char="•"/>
            </a:pPr>
            <a:r>
              <a:rPr lang="en-US" dirty="0">
                <a:solidFill>
                  <a:schemeClr val="accent6">
                    <a:lumMod val="50000"/>
                  </a:schemeClr>
                </a:solidFill>
              </a:rPr>
              <a:t>Offices in Seattle</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Data scientist/ analyst positions</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&gt; 300 reviews</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2011 - 2018</a:t>
            </a:r>
          </a:p>
          <a:p>
            <a:pPr marL="285750" indent="-285750">
              <a:buFont typeface="Arial" panose="020B0604020202020204" pitchFamily="34" charset="0"/>
              <a:buChar char="•"/>
            </a:pPr>
            <a:endParaRPr lang="en-US" dirty="0">
              <a:solidFill>
                <a:schemeClr val="accent6">
                  <a:lumMod val="50000"/>
                </a:schemeClr>
              </a:solidFill>
            </a:endParaRPr>
          </a:p>
        </p:txBody>
      </p:sp>
      <p:sp>
        <p:nvSpPr>
          <p:cNvPr id="11" name="TextBox 10">
            <a:extLst>
              <a:ext uri="{FF2B5EF4-FFF2-40B4-BE49-F238E27FC236}">
                <a16:creationId xmlns:a16="http://schemas.microsoft.com/office/drawing/2014/main" id="{2163E56B-6B1D-604E-B865-9A7BD9DB2603}"/>
              </a:ext>
            </a:extLst>
          </p:cNvPr>
          <p:cNvSpPr txBox="1"/>
          <p:nvPr/>
        </p:nvSpPr>
        <p:spPr>
          <a:xfrm>
            <a:off x="6097693" y="1444970"/>
            <a:ext cx="2952340" cy="2062103"/>
          </a:xfrm>
          <a:prstGeom prst="rect">
            <a:avLst/>
          </a:prstGeom>
          <a:noFill/>
          <a:ln>
            <a:solidFill>
              <a:schemeClr val="accent6">
                <a:lumMod val="50000"/>
              </a:schemeClr>
            </a:solidFill>
          </a:ln>
        </p:spPr>
        <p:txBody>
          <a:bodyPr wrap="square" rtlCol="0">
            <a:spAutoFit/>
          </a:bodyPr>
          <a:lstStyle/>
          <a:p>
            <a:r>
              <a:rPr lang="en-US" b="1" dirty="0">
                <a:solidFill>
                  <a:schemeClr val="accent6">
                    <a:lumMod val="50000"/>
                  </a:schemeClr>
                </a:solidFill>
              </a:rPr>
              <a:t>~60,000 reviews</a:t>
            </a:r>
          </a:p>
          <a:p>
            <a:pPr marL="285750" indent="-285750">
              <a:buFont typeface="Arial" panose="020B0604020202020204" pitchFamily="34" charset="0"/>
              <a:buChar char="•"/>
            </a:pPr>
            <a:endParaRPr lang="en-US" dirty="0">
              <a:solidFill>
                <a:schemeClr val="accent6">
                  <a:lumMod val="50000"/>
                </a:schemeClr>
              </a:solidFill>
            </a:endParaRPr>
          </a:p>
          <a:p>
            <a:pPr marL="285750" indent="-285750">
              <a:buFont typeface="Arial" panose="020B0604020202020204" pitchFamily="34" charset="0"/>
              <a:buChar char="•"/>
            </a:pPr>
            <a:r>
              <a:rPr lang="en-US" dirty="0">
                <a:solidFill>
                  <a:schemeClr val="accent6">
                    <a:lumMod val="50000"/>
                  </a:schemeClr>
                </a:solidFill>
              </a:rPr>
              <a:t>Employment status</a:t>
            </a:r>
          </a:p>
          <a:p>
            <a:pPr marL="285750" indent="-285750">
              <a:buFont typeface="Arial" panose="020B0604020202020204" pitchFamily="34" charset="0"/>
              <a:buChar char="•"/>
            </a:pPr>
            <a:r>
              <a:rPr lang="en-US" dirty="0">
                <a:solidFill>
                  <a:schemeClr val="accent6">
                    <a:lumMod val="50000"/>
                  </a:schemeClr>
                </a:solidFill>
              </a:rPr>
              <a:t>D</a:t>
            </a:r>
            <a:r>
              <a:rPr lang="en" dirty="0">
                <a:solidFill>
                  <a:schemeClr val="accent6">
                    <a:lumMod val="50000"/>
                  </a:schemeClr>
                </a:solidFill>
              </a:rPr>
              <a:t>ate, </a:t>
            </a:r>
            <a:r>
              <a:rPr lang="en-US" dirty="0">
                <a:solidFill>
                  <a:schemeClr val="accent6">
                    <a:lumMod val="50000"/>
                  </a:schemeClr>
                </a:solidFill>
              </a:rPr>
              <a:t>month, year</a:t>
            </a:r>
          </a:p>
          <a:p>
            <a:pPr marL="285750" indent="-285750">
              <a:buFont typeface="Arial" panose="020B0604020202020204" pitchFamily="34" charset="0"/>
              <a:buChar char="•"/>
            </a:pPr>
            <a:r>
              <a:rPr lang="en-US" dirty="0">
                <a:solidFill>
                  <a:schemeClr val="accent6">
                    <a:lumMod val="50000"/>
                  </a:schemeClr>
                </a:solidFill>
              </a:rPr>
              <a:t>Location</a:t>
            </a:r>
          </a:p>
          <a:p>
            <a:pPr marL="285750" indent="-285750">
              <a:buFont typeface="Arial" panose="020B0604020202020204" pitchFamily="34" charset="0"/>
              <a:buChar char="•"/>
            </a:pPr>
            <a:r>
              <a:rPr lang="en-US" dirty="0">
                <a:solidFill>
                  <a:schemeClr val="accent6">
                    <a:lumMod val="50000"/>
                  </a:schemeClr>
                </a:solidFill>
              </a:rPr>
              <a:t>Position</a:t>
            </a:r>
          </a:p>
          <a:p>
            <a:pPr marL="285750" indent="-285750">
              <a:buFont typeface="Arial" panose="020B0604020202020204" pitchFamily="34" charset="0"/>
              <a:buChar char="•"/>
            </a:pPr>
            <a:r>
              <a:rPr lang="en-US" dirty="0">
                <a:solidFill>
                  <a:schemeClr val="accent6">
                    <a:lumMod val="50000"/>
                  </a:schemeClr>
                </a:solidFill>
              </a:rPr>
              <a:t>Text reviews</a:t>
            </a:r>
          </a:p>
          <a:p>
            <a:pPr marL="285750" indent="-285750">
              <a:buFont typeface="Arial" panose="020B0604020202020204" pitchFamily="34" charset="0"/>
              <a:buChar char="•"/>
            </a:pPr>
            <a:r>
              <a:rPr lang="en-US" dirty="0">
                <a:solidFill>
                  <a:schemeClr val="accent6">
                    <a:lumMod val="50000"/>
                  </a:schemeClr>
                </a:solidFill>
              </a:rPr>
              <a:t>Ratings</a:t>
            </a:r>
          </a:p>
          <a:p>
            <a:pPr marL="285750" lvl="4" indent="-285750">
              <a:buFont typeface="Arial" panose="020B0604020202020204" pitchFamily="34" charset="0"/>
              <a:buChar char="•"/>
            </a:pPr>
            <a:endParaRPr lang="en-US" dirty="0">
              <a:solidFill>
                <a:schemeClr val="accent6">
                  <a:lumMod val="50000"/>
                </a:schemeClr>
              </a:solidFill>
            </a:endParaRPr>
          </a:p>
        </p:txBody>
      </p:sp>
      <p:sp>
        <p:nvSpPr>
          <p:cNvPr id="7" name="Pentagon 6">
            <a:extLst>
              <a:ext uri="{FF2B5EF4-FFF2-40B4-BE49-F238E27FC236}">
                <a16:creationId xmlns:a16="http://schemas.microsoft.com/office/drawing/2014/main" id="{6042EDC9-95FD-384F-BB84-1C2ADEDE31A0}"/>
              </a:ext>
            </a:extLst>
          </p:cNvPr>
          <p:cNvSpPr/>
          <p:nvPr/>
        </p:nvSpPr>
        <p:spPr>
          <a:xfrm>
            <a:off x="2688365" y="1319750"/>
            <a:ext cx="3309345" cy="2328530"/>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38A636F4-5F48-4E47-9565-6820CDA6F6B0}"/>
              </a:ext>
            </a:extLst>
          </p:cNvPr>
          <p:cNvPicPr>
            <a:picLocks noChangeAspect="1"/>
          </p:cNvPicPr>
          <p:nvPr/>
        </p:nvPicPr>
        <p:blipFill>
          <a:blip r:embed="rId3"/>
          <a:stretch>
            <a:fillRect/>
          </a:stretch>
        </p:blipFill>
        <p:spPr>
          <a:xfrm>
            <a:off x="2788348" y="1928294"/>
            <a:ext cx="1745412" cy="1373202"/>
          </a:xfrm>
          <a:prstGeom prst="rect">
            <a:avLst/>
          </a:prstGeom>
        </p:spPr>
      </p:pic>
      <p:sp>
        <p:nvSpPr>
          <p:cNvPr id="8" name="TextBox 7">
            <a:extLst>
              <a:ext uri="{FF2B5EF4-FFF2-40B4-BE49-F238E27FC236}">
                <a16:creationId xmlns:a16="http://schemas.microsoft.com/office/drawing/2014/main" id="{CEB69E78-7A1F-8943-92C0-1BE833686E8D}"/>
              </a:ext>
            </a:extLst>
          </p:cNvPr>
          <p:cNvSpPr txBox="1"/>
          <p:nvPr/>
        </p:nvSpPr>
        <p:spPr>
          <a:xfrm>
            <a:off x="2806994" y="1477150"/>
            <a:ext cx="1884581" cy="338554"/>
          </a:xfrm>
          <a:prstGeom prst="rect">
            <a:avLst/>
          </a:prstGeom>
          <a:noFill/>
        </p:spPr>
        <p:txBody>
          <a:bodyPr wrap="square" rtlCol="0">
            <a:spAutoFit/>
          </a:bodyPr>
          <a:lstStyle/>
          <a:p>
            <a:r>
              <a:rPr lang="en-US" sz="1600" dirty="0"/>
              <a:t>Web-scraping !!!!!</a:t>
            </a:r>
          </a:p>
        </p:txBody>
      </p:sp>
    </p:spTree>
    <p:extLst>
      <p:ext uri="{BB962C8B-B14F-4D97-AF65-F5344CB8AC3E}">
        <p14:creationId xmlns:p14="http://schemas.microsoft.com/office/powerpoint/2010/main" val="289277971"/>
      </p:ext>
    </p:extLst>
  </p:cSld>
  <p:clrMapOvr>
    <a:masterClrMapping/>
  </p:clrMapOvr>
  <mc:AlternateContent xmlns:mc="http://schemas.openxmlformats.org/markup-compatibility/2006">
    <mc:Choice xmlns:p14="http://schemas.microsoft.com/office/powerpoint/2010/main" Requires="p14">
      <p:transition spd="slow" p14:dur="2000" advTm="11703"/>
    </mc:Choice>
    <mc:Fallback>
      <p:transition spd="slow" advTm="1170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39045" y="138224"/>
            <a:ext cx="87561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B45F06"/>
                </a:solidFill>
              </a:rPr>
              <a:t>OBJECTIVES</a:t>
            </a:r>
            <a:endParaRPr sz="3600" b="1" dirty="0">
              <a:solidFill>
                <a:srgbClr val="B45F06"/>
              </a:solidFill>
            </a:endParaRPr>
          </a:p>
        </p:txBody>
      </p:sp>
      <p:cxnSp>
        <p:nvCxnSpPr>
          <p:cNvPr id="12" name="Shape 138">
            <a:extLst>
              <a:ext uri="{FF2B5EF4-FFF2-40B4-BE49-F238E27FC236}">
                <a16:creationId xmlns:a16="http://schemas.microsoft.com/office/drawing/2014/main" id="{ACC14205-7D23-5B41-86BE-5ACB6E6C7B8B}"/>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8" name="Pentagon 7">
            <a:extLst>
              <a:ext uri="{FF2B5EF4-FFF2-40B4-BE49-F238E27FC236}">
                <a16:creationId xmlns:a16="http://schemas.microsoft.com/office/drawing/2014/main" id="{B676F41D-F704-2A49-8FA7-CDDDF51998F7}"/>
              </a:ext>
            </a:extLst>
          </p:cNvPr>
          <p:cNvSpPr/>
          <p:nvPr/>
        </p:nvSpPr>
        <p:spPr>
          <a:xfrm>
            <a:off x="55727" y="1305830"/>
            <a:ext cx="2846962" cy="9037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b="1" dirty="0">
                <a:solidFill>
                  <a:schemeClr val="bg1"/>
                </a:solidFill>
              </a:rPr>
              <a:t>Determine if the text comments provide more insight employees’ satisfaction information</a:t>
            </a:r>
            <a:endParaRPr lang="en-US" b="1" dirty="0">
              <a:solidFill>
                <a:schemeClr val="bg1"/>
              </a:solidFill>
            </a:endParaRPr>
          </a:p>
        </p:txBody>
      </p:sp>
      <p:sp>
        <p:nvSpPr>
          <p:cNvPr id="9" name="TextBox 8">
            <a:extLst>
              <a:ext uri="{FF2B5EF4-FFF2-40B4-BE49-F238E27FC236}">
                <a16:creationId xmlns:a16="http://schemas.microsoft.com/office/drawing/2014/main" id="{E9C1A898-20FB-414F-9103-0C61717CE963}"/>
              </a:ext>
            </a:extLst>
          </p:cNvPr>
          <p:cNvSpPr txBox="1"/>
          <p:nvPr/>
        </p:nvSpPr>
        <p:spPr>
          <a:xfrm>
            <a:off x="55726" y="998053"/>
            <a:ext cx="2759336" cy="307777"/>
          </a:xfrm>
          <a:prstGeom prst="rect">
            <a:avLst/>
          </a:prstGeom>
          <a:noFill/>
        </p:spPr>
        <p:txBody>
          <a:bodyPr wrap="square" rtlCol="0">
            <a:spAutoFit/>
          </a:bodyPr>
          <a:lstStyle/>
          <a:p>
            <a:r>
              <a:rPr lang="en-US" b="1" dirty="0">
                <a:solidFill>
                  <a:schemeClr val="accent1">
                    <a:lumMod val="50000"/>
                  </a:schemeClr>
                </a:solidFill>
              </a:rPr>
              <a:t>Objective 1: test hypothesis</a:t>
            </a:r>
          </a:p>
        </p:txBody>
      </p:sp>
      <p:sp>
        <p:nvSpPr>
          <p:cNvPr id="17" name="Pentagon 16">
            <a:extLst>
              <a:ext uri="{FF2B5EF4-FFF2-40B4-BE49-F238E27FC236}">
                <a16:creationId xmlns:a16="http://schemas.microsoft.com/office/drawing/2014/main" id="{6F9B7ACD-CB3C-1142-9370-AE55165C33AB}"/>
              </a:ext>
            </a:extLst>
          </p:cNvPr>
          <p:cNvSpPr/>
          <p:nvPr/>
        </p:nvSpPr>
        <p:spPr>
          <a:xfrm>
            <a:off x="2902689" y="2047310"/>
            <a:ext cx="3023378" cy="903768"/>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lumMod val="75000"/>
                  </a:schemeClr>
                </a:solidFill>
              </a:rPr>
              <a:t>Construct a new rating scale by combining “text” scores and standard 1 - 5 numeric scores</a:t>
            </a:r>
          </a:p>
        </p:txBody>
      </p:sp>
      <p:sp>
        <p:nvSpPr>
          <p:cNvPr id="18" name="TextBox 17">
            <a:extLst>
              <a:ext uri="{FF2B5EF4-FFF2-40B4-BE49-F238E27FC236}">
                <a16:creationId xmlns:a16="http://schemas.microsoft.com/office/drawing/2014/main" id="{3FE4FB04-0496-5B46-B352-96E7B1974F09}"/>
              </a:ext>
            </a:extLst>
          </p:cNvPr>
          <p:cNvSpPr txBox="1"/>
          <p:nvPr/>
        </p:nvSpPr>
        <p:spPr>
          <a:xfrm>
            <a:off x="2815062" y="1806941"/>
            <a:ext cx="3498111" cy="307777"/>
          </a:xfrm>
          <a:prstGeom prst="rect">
            <a:avLst/>
          </a:prstGeom>
          <a:solidFill>
            <a:schemeClr val="bg1">
              <a:lumMod val="95000"/>
            </a:schemeClr>
          </a:solidFill>
          <a:ln>
            <a:solidFill>
              <a:schemeClr val="bg1">
                <a:lumMod val="95000"/>
              </a:schemeClr>
            </a:solidFill>
          </a:ln>
        </p:spPr>
        <p:txBody>
          <a:bodyPr wrap="square" rtlCol="0">
            <a:spAutoFit/>
          </a:bodyPr>
          <a:lstStyle/>
          <a:p>
            <a:r>
              <a:rPr lang="en-US" b="1" dirty="0">
                <a:solidFill>
                  <a:schemeClr val="bg1">
                    <a:lumMod val="75000"/>
                  </a:schemeClr>
                </a:solidFill>
              </a:rPr>
              <a:t>Objective 2: develop back-end product</a:t>
            </a:r>
          </a:p>
        </p:txBody>
      </p:sp>
      <p:sp>
        <p:nvSpPr>
          <p:cNvPr id="19" name="Pentagon 18">
            <a:extLst>
              <a:ext uri="{FF2B5EF4-FFF2-40B4-BE49-F238E27FC236}">
                <a16:creationId xmlns:a16="http://schemas.microsoft.com/office/drawing/2014/main" id="{20D0B7F2-E5F6-6C4B-81AE-E3B5B3F1325B}"/>
              </a:ext>
            </a:extLst>
          </p:cNvPr>
          <p:cNvSpPr/>
          <p:nvPr/>
        </p:nvSpPr>
        <p:spPr>
          <a:xfrm>
            <a:off x="5906185" y="2971732"/>
            <a:ext cx="3034011" cy="903768"/>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lumMod val="75000"/>
                  </a:schemeClr>
                </a:solidFill>
              </a:rPr>
              <a:t>Develop a </a:t>
            </a:r>
            <a:r>
              <a:rPr lang="en" b="1" dirty="0">
                <a:solidFill>
                  <a:schemeClr val="bg1">
                    <a:lumMod val="75000"/>
                  </a:schemeClr>
                </a:solidFill>
              </a:rPr>
              <a:t>recommend</a:t>
            </a:r>
            <a:r>
              <a:rPr lang="en-US" b="1" dirty="0" err="1">
                <a:solidFill>
                  <a:schemeClr val="bg1">
                    <a:lumMod val="75000"/>
                  </a:schemeClr>
                </a:solidFill>
              </a:rPr>
              <a:t>er</a:t>
            </a:r>
            <a:r>
              <a:rPr lang="en" b="1" dirty="0">
                <a:solidFill>
                  <a:schemeClr val="bg1">
                    <a:lumMod val="75000"/>
                  </a:schemeClr>
                </a:solidFill>
              </a:rPr>
              <a:t> system for the specific job seeker</a:t>
            </a:r>
            <a:endParaRPr lang="en-US" b="1" dirty="0">
              <a:solidFill>
                <a:schemeClr val="bg1">
                  <a:lumMod val="75000"/>
                </a:schemeClr>
              </a:solidFill>
            </a:endParaRPr>
          </a:p>
        </p:txBody>
      </p:sp>
      <p:sp>
        <p:nvSpPr>
          <p:cNvPr id="20" name="TextBox 19">
            <a:extLst>
              <a:ext uri="{FF2B5EF4-FFF2-40B4-BE49-F238E27FC236}">
                <a16:creationId xmlns:a16="http://schemas.microsoft.com/office/drawing/2014/main" id="{7A4331B4-677A-714C-B7F7-9BAE2CB2BDD2}"/>
              </a:ext>
            </a:extLst>
          </p:cNvPr>
          <p:cNvSpPr txBox="1"/>
          <p:nvPr/>
        </p:nvSpPr>
        <p:spPr>
          <a:xfrm>
            <a:off x="5777613" y="2690419"/>
            <a:ext cx="3592437" cy="307777"/>
          </a:xfrm>
          <a:prstGeom prst="rect">
            <a:avLst/>
          </a:prstGeom>
          <a:solidFill>
            <a:schemeClr val="bg1">
              <a:lumMod val="95000"/>
            </a:schemeClr>
          </a:solidFill>
          <a:ln>
            <a:solidFill>
              <a:schemeClr val="bg1">
                <a:lumMod val="95000"/>
              </a:schemeClr>
            </a:solidFill>
          </a:ln>
        </p:spPr>
        <p:txBody>
          <a:bodyPr wrap="square" rtlCol="0">
            <a:spAutoFit/>
          </a:bodyPr>
          <a:lstStyle/>
          <a:p>
            <a:r>
              <a:rPr lang="en-US" b="1" dirty="0">
                <a:solidFill>
                  <a:schemeClr val="bg1">
                    <a:lumMod val="75000"/>
                  </a:schemeClr>
                </a:solidFill>
              </a:rPr>
              <a:t>Objective 3: develop front-end product</a:t>
            </a:r>
          </a:p>
        </p:txBody>
      </p:sp>
      <p:sp>
        <p:nvSpPr>
          <p:cNvPr id="13" name="TextBox 12">
            <a:extLst>
              <a:ext uri="{FF2B5EF4-FFF2-40B4-BE49-F238E27FC236}">
                <a16:creationId xmlns:a16="http://schemas.microsoft.com/office/drawing/2014/main" id="{BE2EB34C-0619-FD4C-9F14-E809AAE21459}"/>
              </a:ext>
            </a:extLst>
          </p:cNvPr>
          <p:cNvSpPr txBox="1"/>
          <p:nvPr/>
        </p:nvSpPr>
        <p:spPr>
          <a:xfrm>
            <a:off x="55726" y="2307265"/>
            <a:ext cx="2400395" cy="2462213"/>
          </a:xfrm>
          <a:prstGeom prst="rect">
            <a:avLst/>
          </a:prstGeom>
          <a:noFill/>
          <a:ln>
            <a:solidFill>
              <a:schemeClr val="bg1">
                <a:lumMod val="75000"/>
              </a:schemeClr>
            </a:solidFill>
          </a:ln>
        </p:spPr>
        <p:txBody>
          <a:bodyPr wrap="square" rtlCol="0">
            <a:spAutoFit/>
          </a:bodyPr>
          <a:lstStyle/>
          <a:p>
            <a:pPr marL="285750" indent="-285750">
              <a:buFontTx/>
              <a:buChar char="-"/>
            </a:pPr>
            <a:r>
              <a:rPr lang="en-US" b="1" dirty="0" err="1">
                <a:solidFill>
                  <a:schemeClr val="accent1">
                    <a:lumMod val="50000"/>
                  </a:schemeClr>
                </a:solidFill>
              </a:rPr>
              <a:t>KMeans</a:t>
            </a:r>
            <a:endParaRPr lang="en-US" b="1" dirty="0">
              <a:solidFill>
                <a:schemeClr val="accent1">
                  <a:lumMod val="50000"/>
                </a:schemeClr>
              </a:solidFill>
            </a:endParaRPr>
          </a:p>
          <a:p>
            <a:pPr marL="285750" indent="-285750">
              <a:buFontTx/>
              <a:buChar char="-"/>
            </a:pPr>
            <a:r>
              <a:rPr lang="en-US" b="1" dirty="0">
                <a:solidFill>
                  <a:schemeClr val="accent1">
                    <a:lumMod val="50000"/>
                  </a:schemeClr>
                </a:solidFill>
              </a:rPr>
              <a:t>PCA</a:t>
            </a:r>
          </a:p>
          <a:p>
            <a:endParaRPr lang="en" b="1" dirty="0">
              <a:solidFill>
                <a:schemeClr val="accent1">
                  <a:lumMod val="50000"/>
                </a:schemeClr>
              </a:solidFill>
            </a:endParaRPr>
          </a:p>
          <a:p>
            <a:pPr marL="285750" indent="-285750">
              <a:buFontTx/>
              <a:buChar char="-"/>
            </a:pPr>
            <a:r>
              <a:rPr lang="en-US" b="1" dirty="0">
                <a:solidFill>
                  <a:schemeClr val="accent1">
                    <a:lumMod val="50000"/>
                  </a:schemeClr>
                </a:solidFill>
              </a:rPr>
              <a:t>Logistic Regression</a:t>
            </a:r>
          </a:p>
          <a:p>
            <a:pPr marL="285750" indent="-285750">
              <a:buFontTx/>
              <a:buChar char="-"/>
            </a:pPr>
            <a:r>
              <a:rPr lang="en-US" b="1" dirty="0">
                <a:solidFill>
                  <a:schemeClr val="accent1">
                    <a:lumMod val="50000"/>
                  </a:schemeClr>
                </a:solidFill>
              </a:rPr>
              <a:t>Decision Tree</a:t>
            </a:r>
          </a:p>
          <a:p>
            <a:pPr marL="285750" indent="-285750">
              <a:buFontTx/>
              <a:buChar char="-"/>
            </a:pPr>
            <a:r>
              <a:rPr lang="en-US" b="1" dirty="0">
                <a:solidFill>
                  <a:schemeClr val="accent1">
                    <a:lumMod val="50000"/>
                  </a:schemeClr>
                </a:solidFill>
              </a:rPr>
              <a:t>Ada Boosting</a:t>
            </a:r>
          </a:p>
          <a:p>
            <a:pPr marL="285750" indent="-285750">
              <a:buFontTx/>
              <a:buChar char="-"/>
            </a:pPr>
            <a:r>
              <a:rPr lang="en-US" b="1" dirty="0">
                <a:solidFill>
                  <a:schemeClr val="accent1">
                    <a:lumMod val="50000"/>
                  </a:schemeClr>
                </a:solidFill>
              </a:rPr>
              <a:t>Naive Bayes</a:t>
            </a:r>
          </a:p>
          <a:p>
            <a:pPr marL="285750" indent="-285750">
              <a:buFontTx/>
              <a:buChar char="-"/>
            </a:pPr>
            <a:r>
              <a:rPr lang="en-US" b="1" dirty="0">
                <a:solidFill>
                  <a:schemeClr val="accent1">
                    <a:lumMod val="50000"/>
                  </a:schemeClr>
                </a:solidFill>
              </a:rPr>
              <a:t>Random Forest</a:t>
            </a:r>
          </a:p>
          <a:p>
            <a:pPr marL="285750" indent="-285750">
              <a:buFontTx/>
              <a:buChar char="-"/>
            </a:pPr>
            <a:r>
              <a:rPr lang="en-US" b="1" dirty="0">
                <a:solidFill>
                  <a:schemeClr val="accent1">
                    <a:lumMod val="50000"/>
                  </a:schemeClr>
                </a:solidFill>
              </a:rPr>
              <a:t>Gradient Boosting</a:t>
            </a:r>
          </a:p>
          <a:p>
            <a:pPr marL="285750" indent="-285750">
              <a:buFontTx/>
              <a:buChar char="-"/>
            </a:pPr>
            <a:endParaRPr lang="en" b="1" dirty="0">
              <a:solidFill>
                <a:schemeClr val="accent1">
                  <a:lumMod val="50000"/>
                </a:schemeClr>
              </a:solidFill>
            </a:endParaRPr>
          </a:p>
          <a:p>
            <a:pPr marL="285750" indent="-285750">
              <a:buFontTx/>
              <a:buChar char="-"/>
            </a:pPr>
            <a:endParaRPr lang="en-US" b="1" dirty="0">
              <a:solidFill>
                <a:schemeClr val="accent1">
                  <a:lumMod val="50000"/>
                </a:schemeClr>
              </a:solidFill>
            </a:endParaRPr>
          </a:p>
        </p:txBody>
      </p:sp>
      <p:sp>
        <p:nvSpPr>
          <p:cNvPr id="22" name="TextBox 21">
            <a:extLst>
              <a:ext uri="{FF2B5EF4-FFF2-40B4-BE49-F238E27FC236}">
                <a16:creationId xmlns:a16="http://schemas.microsoft.com/office/drawing/2014/main" id="{CCE6C9BD-933F-B64A-92A4-248566F7C966}"/>
              </a:ext>
            </a:extLst>
          </p:cNvPr>
          <p:cNvSpPr txBox="1"/>
          <p:nvPr/>
        </p:nvSpPr>
        <p:spPr>
          <a:xfrm>
            <a:off x="2902689" y="3097335"/>
            <a:ext cx="2576810" cy="1384995"/>
          </a:xfrm>
          <a:prstGeom prst="rect">
            <a:avLst/>
          </a:prstGeom>
          <a:solidFill>
            <a:schemeClr val="bg1">
              <a:lumMod val="95000"/>
            </a:schemeClr>
          </a:solidFill>
          <a:ln>
            <a:solidFill>
              <a:schemeClr val="bg1">
                <a:lumMod val="95000"/>
              </a:schemeClr>
            </a:solidFill>
          </a:ln>
        </p:spPr>
        <p:txBody>
          <a:bodyPr wrap="square" rtlCol="0">
            <a:spAutoFit/>
          </a:bodyPr>
          <a:lstStyle/>
          <a:p>
            <a:pPr marL="114300" lvl="0">
              <a:spcBef>
                <a:spcPts val="1600"/>
              </a:spcBef>
              <a:buClr>
                <a:srgbClr val="B45F06"/>
              </a:buClr>
              <a:buSzPts val="1800"/>
            </a:pPr>
            <a:r>
              <a:rPr lang="en-US" b="1" dirty="0">
                <a:solidFill>
                  <a:schemeClr val="bg1">
                    <a:lumMod val="75000"/>
                  </a:schemeClr>
                </a:solidFill>
              </a:rPr>
              <a:t>Sentiment Analysis (Natural Language Processing) for text review scoring.</a:t>
            </a:r>
          </a:p>
          <a:p>
            <a:pPr marL="285750" indent="-285750">
              <a:buFontTx/>
              <a:buChar char="-"/>
            </a:pPr>
            <a:endParaRPr lang="en" b="1" dirty="0">
              <a:solidFill>
                <a:schemeClr val="bg1">
                  <a:lumMod val="75000"/>
                </a:schemeClr>
              </a:solidFill>
            </a:endParaRPr>
          </a:p>
          <a:p>
            <a:pPr marL="285750" indent="-285750">
              <a:buFontTx/>
              <a:buChar char="-"/>
            </a:pPr>
            <a:endParaRPr lang="en-US" b="1" dirty="0">
              <a:solidFill>
                <a:schemeClr val="bg1">
                  <a:lumMod val="75000"/>
                </a:schemeClr>
              </a:solidFill>
            </a:endParaRPr>
          </a:p>
        </p:txBody>
      </p:sp>
      <p:sp>
        <p:nvSpPr>
          <p:cNvPr id="23" name="TextBox 22">
            <a:extLst>
              <a:ext uri="{FF2B5EF4-FFF2-40B4-BE49-F238E27FC236}">
                <a16:creationId xmlns:a16="http://schemas.microsoft.com/office/drawing/2014/main" id="{A2B5AFAA-759C-8240-AB68-7D771AA15346}"/>
              </a:ext>
            </a:extLst>
          </p:cNvPr>
          <p:cNvSpPr txBox="1"/>
          <p:nvPr/>
        </p:nvSpPr>
        <p:spPr>
          <a:xfrm>
            <a:off x="5906186" y="3942920"/>
            <a:ext cx="2567964" cy="1159292"/>
          </a:xfrm>
          <a:prstGeom prst="rect">
            <a:avLst/>
          </a:prstGeom>
          <a:solidFill>
            <a:schemeClr val="bg1">
              <a:lumMod val="95000"/>
            </a:schemeClr>
          </a:solidFill>
          <a:ln>
            <a:solidFill>
              <a:schemeClr val="bg1">
                <a:lumMod val="95000"/>
              </a:schemeClr>
            </a:solidFill>
          </a:ln>
        </p:spPr>
        <p:txBody>
          <a:bodyPr wrap="square" rtlCol="0">
            <a:spAutoFit/>
          </a:bodyPr>
          <a:lstStyle/>
          <a:p>
            <a:pPr marL="114300" lvl="0">
              <a:spcBef>
                <a:spcPts val="1600"/>
              </a:spcBef>
              <a:buClr>
                <a:srgbClr val="B45F06"/>
              </a:buClr>
              <a:buSzPts val="1800"/>
            </a:pPr>
            <a:r>
              <a:rPr lang="en" b="1" dirty="0">
                <a:solidFill>
                  <a:schemeClr val="bg1">
                    <a:lumMod val="75000"/>
                  </a:schemeClr>
                </a:solidFill>
              </a:rPr>
              <a:t>“Revised” Matrix Factorization</a:t>
            </a:r>
          </a:p>
          <a:p>
            <a:pPr marL="114300" lvl="0">
              <a:spcBef>
                <a:spcPts val="1600"/>
              </a:spcBef>
              <a:buClr>
                <a:srgbClr val="B45F06"/>
              </a:buClr>
              <a:buSzPts val="1800"/>
            </a:pPr>
            <a:r>
              <a:rPr lang="en" b="1" dirty="0">
                <a:solidFill>
                  <a:schemeClr val="bg1">
                    <a:lumMod val="75000"/>
                  </a:schemeClr>
                </a:solidFill>
              </a:rPr>
              <a:t>Web-app</a:t>
            </a:r>
          </a:p>
          <a:p>
            <a:pPr marL="285750" indent="-285750">
              <a:buFontTx/>
              <a:buChar char="-"/>
            </a:pPr>
            <a:endParaRPr lang="en-US" b="1" dirty="0">
              <a:solidFill>
                <a:schemeClr val="bg1">
                  <a:lumMod val="75000"/>
                </a:schemeClr>
              </a:solidFill>
            </a:endParaRPr>
          </a:p>
        </p:txBody>
      </p:sp>
    </p:spTree>
    <p:extLst>
      <p:ext uri="{BB962C8B-B14F-4D97-AF65-F5344CB8AC3E}">
        <p14:creationId xmlns:p14="http://schemas.microsoft.com/office/powerpoint/2010/main" val="2558670517"/>
      </p:ext>
    </p:extLst>
  </p:cSld>
  <p:clrMapOvr>
    <a:masterClrMapping/>
  </p:clrMapOvr>
  <mc:AlternateContent xmlns:mc="http://schemas.openxmlformats.org/markup-compatibility/2006">
    <mc:Choice xmlns:p14="http://schemas.microsoft.com/office/powerpoint/2010/main" Requires="p14">
      <p:transition spd="slow" p14:dur="2000" advTm="1202"/>
    </mc:Choice>
    <mc:Fallback>
      <p:transition spd="slow" advTm="120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29850" y="640050"/>
            <a:ext cx="9084300" cy="21005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1600"/>
              </a:spcAft>
              <a:buNone/>
            </a:pPr>
            <a:r>
              <a:rPr lang="en" sz="2000" b="1" i="1" dirty="0">
                <a:solidFill>
                  <a:srgbClr val="B45F06"/>
                </a:solidFill>
                <a:latin typeface="Roboto"/>
                <a:ea typeface="Roboto"/>
                <a:cs typeface="Roboto"/>
                <a:sym typeface="Roboto"/>
              </a:rPr>
              <a:t>Objective 1</a:t>
            </a:r>
            <a:r>
              <a:rPr lang="en" sz="2000" b="1" dirty="0">
                <a:solidFill>
                  <a:srgbClr val="B45F06"/>
                </a:solidFill>
                <a:latin typeface="Roboto"/>
                <a:ea typeface="Roboto"/>
                <a:cs typeface="Roboto"/>
                <a:sym typeface="Roboto"/>
              </a:rPr>
              <a:t>: text comments provide further satisfaction information</a:t>
            </a:r>
            <a:endParaRPr sz="2000" b="1" dirty="0">
              <a:solidFill>
                <a:srgbClr val="B45F06"/>
              </a:solidFill>
            </a:endParaRPr>
          </a:p>
        </p:txBody>
      </p:sp>
      <p:sp>
        <p:nvSpPr>
          <p:cNvPr id="198" name="Shape 198"/>
          <p:cNvSpPr txBox="1">
            <a:spLocks noGrp="1"/>
          </p:cNvSpPr>
          <p:nvPr>
            <p:ph type="body" idx="1"/>
          </p:nvPr>
        </p:nvSpPr>
        <p:spPr>
          <a:xfrm>
            <a:off x="96150" y="1014450"/>
            <a:ext cx="8951700" cy="3491100"/>
          </a:xfrm>
          <a:prstGeom prst="rect">
            <a:avLst/>
          </a:prstGeom>
        </p:spPr>
        <p:txBody>
          <a:bodyPr spcFirstLastPara="1" wrap="square" lIns="91425" tIns="91425" rIns="91425" bIns="91425" anchor="t" anchorCtr="0">
            <a:noAutofit/>
          </a:bodyPr>
          <a:lstStyle/>
          <a:p>
            <a:pPr marL="457200" marR="0" lvl="0" indent="-336550" algn="l" rtl="0">
              <a:lnSpc>
                <a:spcPct val="115000"/>
              </a:lnSpc>
              <a:spcBef>
                <a:spcPts val="0"/>
              </a:spcBef>
              <a:spcAft>
                <a:spcPts val="0"/>
              </a:spcAft>
              <a:buClr>
                <a:srgbClr val="B45F06"/>
              </a:buClr>
              <a:buSzPts val="1700"/>
              <a:buFont typeface="Roboto"/>
              <a:buChar char="●"/>
            </a:pPr>
            <a:r>
              <a:rPr lang="en" sz="1700" dirty="0">
                <a:solidFill>
                  <a:srgbClr val="B45F06"/>
                </a:solidFill>
              </a:rPr>
              <a:t>Surrogate predictor </a:t>
            </a:r>
            <a:r>
              <a:rPr lang="en-US" sz="1700" dirty="0">
                <a:solidFill>
                  <a:srgbClr val="B45F06"/>
                </a:solidFill>
              </a:rPr>
              <a:t>of employee satisfaction</a:t>
            </a:r>
            <a:r>
              <a:rPr lang="en" sz="1700" dirty="0">
                <a:solidFill>
                  <a:srgbClr val="B45F06"/>
                </a:solidFill>
              </a:rPr>
              <a:t>: </a:t>
            </a:r>
            <a:r>
              <a:rPr lang="en-US" sz="1700" b="1" dirty="0">
                <a:solidFill>
                  <a:srgbClr val="B45F06"/>
                </a:solidFill>
              </a:rPr>
              <a:t>Y = </a:t>
            </a:r>
            <a:r>
              <a:rPr lang="en" sz="1700" b="1" dirty="0">
                <a:solidFill>
                  <a:srgbClr val="B45F06"/>
                </a:solidFill>
              </a:rPr>
              <a:t>employees staying/leaving the companies.</a:t>
            </a:r>
            <a:endParaRPr sz="1700" b="1" dirty="0">
              <a:solidFill>
                <a:srgbClr val="B45F06"/>
              </a:solidFill>
            </a:endParaRPr>
          </a:p>
          <a:p>
            <a:pPr marL="457200" marR="0" lvl="0" indent="-336550" algn="l" rtl="0">
              <a:lnSpc>
                <a:spcPct val="115000"/>
              </a:lnSpc>
              <a:spcBef>
                <a:spcPts val="0"/>
              </a:spcBef>
              <a:spcAft>
                <a:spcPts val="0"/>
              </a:spcAft>
              <a:buClr>
                <a:srgbClr val="B45F06"/>
              </a:buClr>
              <a:buSzPts val="1700"/>
              <a:buFont typeface="Roboto"/>
              <a:buChar char="●"/>
            </a:pPr>
            <a:r>
              <a:rPr lang="en" sz="1700" dirty="0">
                <a:solidFill>
                  <a:srgbClr val="B45F06"/>
                </a:solidFill>
              </a:rPr>
              <a:t>Compare the performances of nested models: with </a:t>
            </a:r>
            <a:r>
              <a:rPr lang="en" sz="1700" i="1" u="sng" dirty="0">
                <a:solidFill>
                  <a:srgbClr val="B45F06"/>
                </a:solidFill>
              </a:rPr>
              <a:t>text</a:t>
            </a:r>
            <a:r>
              <a:rPr lang="en" sz="1700" dirty="0">
                <a:solidFill>
                  <a:srgbClr val="B45F06"/>
                </a:solidFill>
              </a:rPr>
              <a:t> vs. </a:t>
            </a:r>
            <a:r>
              <a:rPr lang="en" sz="1700" i="1" u="sng" dirty="0">
                <a:solidFill>
                  <a:srgbClr val="B45F06"/>
                </a:solidFill>
              </a:rPr>
              <a:t>without text</a:t>
            </a:r>
            <a:r>
              <a:rPr lang="en" sz="1700" i="1" dirty="0">
                <a:solidFill>
                  <a:srgbClr val="B45F06"/>
                </a:solidFill>
              </a:rPr>
              <a:t> </a:t>
            </a:r>
            <a:r>
              <a:rPr lang="en" sz="1700" dirty="0">
                <a:solidFill>
                  <a:srgbClr val="B45F06"/>
                </a:solidFill>
              </a:rPr>
              <a:t>information.</a:t>
            </a:r>
            <a:endParaRPr sz="1700"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r>
              <a:rPr lang="en" dirty="0">
                <a:solidFill>
                  <a:srgbClr val="000000"/>
                </a:solidFill>
              </a:rPr>
              <a:t> </a:t>
            </a: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195" name="Shape 195"/>
          <p:cNvPicPr preferRelativeResize="0"/>
          <p:nvPr/>
        </p:nvPicPr>
        <p:blipFill>
          <a:blip r:embed="rId3">
            <a:alphaModFix/>
          </a:blip>
          <a:stretch>
            <a:fillRect/>
          </a:stretch>
        </p:blipFill>
        <p:spPr>
          <a:xfrm>
            <a:off x="8196775" y="4669900"/>
            <a:ext cx="947225" cy="473600"/>
          </a:xfrm>
          <a:prstGeom prst="rect">
            <a:avLst/>
          </a:prstGeom>
          <a:noFill/>
          <a:ln>
            <a:noFill/>
          </a:ln>
        </p:spPr>
      </p:pic>
      <p:cxnSp>
        <p:nvCxnSpPr>
          <p:cNvPr id="196" name="Shape 196"/>
          <p:cNvCxnSpPr/>
          <p:nvPr/>
        </p:nvCxnSpPr>
        <p:spPr>
          <a:xfrm>
            <a:off x="-12000" y="629250"/>
            <a:ext cx="9156000" cy="10800"/>
          </a:xfrm>
          <a:prstGeom prst="straightConnector1">
            <a:avLst/>
          </a:prstGeom>
          <a:noFill/>
          <a:ln w="28575" cap="flat" cmpd="sng">
            <a:solidFill>
              <a:srgbClr val="B45F06"/>
            </a:solidFill>
            <a:prstDash val="solid"/>
            <a:round/>
            <a:headEnd type="none" w="lg" len="lg"/>
            <a:tailEnd type="none" w="lg" len="lg"/>
          </a:ln>
        </p:spPr>
      </p:cxnSp>
      <p:sp>
        <p:nvSpPr>
          <p:cNvPr id="199" name="Shape 199"/>
          <p:cNvSpPr/>
          <p:nvPr/>
        </p:nvSpPr>
        <p:spPr>
          <a:xfrm>
            <a:off x="1729575" y="2488229"/>
            <a:ext cx="3710100" cy="473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 dirty="0"/>
              <a:t>Location, Date, Position, Review Scores, ...</a:t>
            </a:r>
            <a:endParaRPr dirty="0"/>
          </a:p>
        </p:txBody>
      </p:sp>
      <p:sp>
        <p:nvSpPr>
          <p:cNvPr id="200" name="Shape 200"/>
          <p:cNvSpPr/>
          <p:nvPr/>
        </p:nvSpPr>
        <p:spPr>
          <a:xfrm>
            <a:off x="1714241" y="3405083"/>
            <a:ext cx="3710100" cy="473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 dirty="0"/>
              <a:t>Location, Date, Position, Review Scores, ...</a:t>
            </a:r>
            <a:endParaRPr dirty="0"/>
          </a:p>
        </p:txBody>
      </p:sp>
      <p:sp>
        <p:nvSpPr>
          <p:cNvPr id="201" name="Shape 201"/>
          <p:cNvSpPr/>
          <p:nvPr/>
        </p:nvSpPr>
        <p:spPr>
          <a:xfrm>
            <a:off x="96150" y="3520974"/>
            <a:ext cx="1088829" cy="241919"/>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 dirty="0"/>
              <a:t>       Text</a:t>
            </a:r>
            <a:endParaRPr dirty="0"/>
          </a:p>
        </p:txBody>
      </p:sp>
      <p:pic>
        <p:nvPicPr>
          <p:cNvPr id="202" name="Shape 202"/>
          <p:cNvPicPr preferRelativeResize="0"/>
          <p:nvPr/>
        </p:nvPicPr>
        <p:blipFill>
          <a:blip r:embed="rId4">
            <a:alphaModFix/>
          </a:blip>
          <a:stretch>
            <a:fillRect/>
          </a:stretch>
        </p:blipFill>
        <p:spPr>
          <a:xfrm>
            <a:off x="1209417" y="3442732"/>
            <a:ext cx="434300" cy="347850"/>
          </a:xfrm>
          <a:prstGeom prst="rect">
            <a:avLst/>
          </a:prstGeom>
          <a:noFill/>
          <a:ln>
            <a:noFill/>
          </a:ln>
        </p:spPr>
      </p:pic>
      <p:sp>
        <p:nvSpPr>
          <p:cNvPr id="203" name="Shape 203"/>
          <p:cNvSpPr/>
          <p:nvPr/>
        </p:nvSpPr>
        <p:spPr>
          <a:xfrm>
            <a:off x="5667437" y="2242794"/>
            <a:ext cx="2398195" cy="1894500"/>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285750" indent="-285750">
              <a:buFontTx/>
              <a:buChar char="-"/>
            </a:pPr>
            <a:r>
              <a:rPr lang="en-US" dirty="0">
                <a:solidFill>
                  <a:schemeClr val="tx1"/>
                </a:solidFill>
              </a:rPr>
              <a:t>Logistic Regression</a:t>
            </a:r>
          </a:p>
          <a:p>
            <a:pPr marL="285750" indent="-285750">
              <a:buFontTx/>
              <a:buChar char="-"/>
            </a:pPr>
            <a:r>
              <a:rPr lang="en-US" dirty="0">
                <a:solidFill>
                  <a:schemeClr val="tx1"/>
                </a:solidFill>
              </a:rPr>
              <a:t>Decision Tree</a:t>
            </a:r>
          </a:p>
          <a:p>
            <a:pPr marL="285750" indent="-285750">
              <a:buFontTx/>
              <a:buChar char="-"/>
            </a:pPr>
            <a:r>
              <a:rPr lang="en-US" dirty="0">
                <a:solidFill>
                  <a:schemeClr val="tx1"/>
                </a:solidFill>
              </a:rPr>
              <a:t>Ada Boosting</a:t>
            </a:r>
          </a:p>
          <a:p>
            <a:pPr marL="285750" indent="-285750">
              <a:buFontTx/>
              <a:buChar char="-"/>
            </a:pPr>
            <a:r>
              <a:rPr lang="en-US" dirty="0">
                <a:solidFill>
                  <a:schemeClr val="tx1"/>
                </a:solidFill>
              </a:rPr>
              <a:t>Naive Bayes</a:t>
            </a:r>
          </a:p>
          <a:p>
            <a:pPr marL="285750" indent="-285750">
              <a:buFontTx/>
              <a:buChar char="-"/>
            </a:pPr>
            <a:r>
              <a:rPr lang="en-US" dirty="0">
                <a:solidFill>
                  <a:schemeClr val="tx1"/>
                </a:solidFill>
              </a:rPr>
              <a:t>Random Forest</a:t>
            </a:r>
          </a:p>
          <a:p>
            <a:pPr marL="285750" indent="-285750">
              <a:buFontTx/>
              <a:buChar char="-"/>
            </a:pPr>
            <a:r>
              <a:rPr lang="en-US" dirty="0">
                <a:solidFill>
                  <a:schemeClr val="tx1"/>
                </a:solidFill>
              </a:rPr>
              <a:t>Gradient Boosting</a:t>
            </a:r>
          </a:p>
        </p:txBody>
      </p:sp>
      <p:sp>
        <p:nvSpPr>
          <p:cNvPr id="204" name="Shape 204"/>
          <p:cNvSpPr/>
          <p:nvPr/>
        </p:nvSpPr>
        <p:spPr>
          <a:xfrm>
            <a:off x="8293394" y="2551822"/>
            <a:ext cx="774655" cy="222000"/>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dirty="0"/>
              <a:t>    </a:t>
            </a:r>
            <a:r>
              <a:rPr lang="en-US" dirty="0"/>
              <a:t>Y</a:t>
            </a:r>
            <a:endParaRPr dirty="0"/>
          </a:p>
        </p:txBody>
      </p:sp>
      <p:sp>
        <p:nvSpPr>
          <p:cNvPr id="205" name="Shape 205"/>
          <p:cNvSpPr/>
          <p:nvPr/>
        </p:nvSpPr>
        <p:spPr>
          <a:xfrm>
            <a:off x="8293394" y="3610861"/>
            <a:ext cx="791220" cy="257964"/>
          </a:xfrm>
          <a:prstGeom prst="rect">
            <a:avLst/>
          </a:prstGeom>
          <a:solidFill>
            <a:schemeClr val="lt2"/>
          </a:solidFill>
          <a:ln w="9525"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dirty="0"/>
              <a:t>    Y </a:t>
            </a:r>
            <a:endParaRPr dirty="0"/>
          </a:p>
        </p:txBody>
      </p:sp>
      <p:sp>
        <p:nvSpPr>
          <p:cNvPr id="2" name="TextBox 1">
            <a:extLst>
              <a:ext uri="{FF2B5EF4-FFF2-40B4-BE49-F238E27FC236}">
                <a16:creationId xmlns:a16="http://schemas.microsoft.com/office/drawing/2014/main" id="{B9460294-CD25-C142-A70D-6BA62F225CD1}"/>
              </a:ext>
            </a:extLst>
          </p:cNvPr>
          <p:cNvSpPr txBox="1"/>
          <p:nvPr/>
        </p:nvSpPr>
        <p:spPr>
          <a:xfrm>
            <a:off x="0" y="4137294"/>
            <a:ext cx="1422900" cy="307777"/>
          </a:xfrm>
          <a:prstGeom prst="rect">
            <a:avLst/>
          </a:prstGeom>
          <a:noFill/>
          <a:ln>
            <a:solidFill>
              <a:schemeClr val="bg1">
                <a:lumMod val="85000"/>
              </a:schemeClr>
            </a:solidFill>
          </a:ln>
        </p:spPr>
        <p:txBody>
          <a:bodyPr wrap="square" rtlCol="0">
            <a:spAutoFit/>
          </a:bodyPr>
          <a:lstStyle/>
          <a:p>
            <a:r>
              <a:rPr lang="en-US" dirty="0"/>
              <a:t>     </a:t>
            </a:r>
            <a:r>
              <a:rPr lang="en-US" dirty="0" err="1"/>
              <a:t>KMeans</a:t>
            </a:r>
            <a:endParaRPr lang="en-US" dirty="0"/>
          </a:p>
        </p:txBody>
      </p:sp>
      <p:sp>
        <p:nvSpPr>
          <p:cNvPr id="3" name="Up Arrow 2">
            <a:extLst>
              <a:ext uri="{FF2B5EF4-FFF2-40B4-BE49-F238E27FC236}">
                <a16:creationId xmlns:a16="http://schemas.microsoft.com/office/drawing/2014/main" id="{090B2EB5-C075-1049-A5F8-C03C28FFE3B3}"/>
              </a:ext>
            </a:extLst>
          </p:cNvPr>
          <p:cNvSpPr/>
          <p:nvPr/>
        </p:nvSpPr>
        <p:spPr>
          <a:xfrm>
            <a:off x="509889" y="3868825"/>
            <a:ext cx="297711" cy="207990"/>
          </a:xfrm>
          <a:prstGeom prst="upArrow">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3941"/>
    </mc:Choice>
    <mc:Fallback>
      <p:transition spd="slow" advTm="394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29850" y="439100"/>
            <a:ext cx="9084300" cy="4110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1600"/>
              </a:spcAft>
              <a:buNone/>
            </a:pPr>
            <a:r>
              <a:rPr lang="en" sz="2000" b="1" i="1" dirty="0">
                <a:solidFill>
                  <a:srgbClr val="B45F06"/>
                </a:solidFill>
                <a:latin typeface="Roboto"/>
                <a:ea typeface="Roboto"/>
                <a:cs typeface="Roboto"/>
                <a:sym typeface="Roboto"/>
              </a:rPr>
              <a:t>Objective 1</a:t>
            </a:r>
            <a:r>
              <a:rPr lang="en" sz="2000" b="1" dirty="0">
                <a:solidFill>
                  <a:srgbClr val="B45F06"/>
                </a:solidFill>
                <a:latin typeface="Roboto"/>
                <a:ea typeface="Roboto"/>
                <a:cs typeface="Roboto"/>
                <a:sym typeface="Roboto"/>
              </a:rPr>
              <a:t>: text comments provide further satisfaction information</a:t>
            </a:r>
            <a:endParaRPr sz="2000" b="1" dirty="0">
              <a:solidFill>
                <a:srgbClr val="B45F06"/>
              </a:solidFill>
            </a:endParaRPr>
          </a:p>
        </p:txBody>
      </p:sp>
      <p:sp>
        <p:nvSpPr>
          <p:cNvPr id="214" name="Shape 214"/>
          <p:cNvSpPr txBox="1">
            <a:spLocks noGrp="1"/>
          </p:cNvSpPr>
          <p:nvPr>
            <p:ph type="body" idx="1"/>
          </p:nvPr>
        </p:nvSpPr>
        <p:spPr>
          <a:xfrm>
            <a:off x="96150" y="1014450"/>
            <a:ext cx="8951700" cy="3491100"/>
          </a:xfrm>
          <a:prstGeom prst="rect">
            <a:avLst/>
          </a:prstGeom>
        </p:spPr>
        <p:txBody>
          <a:bodyPr spcFirstLastPara="1" wrap="square" lIns="91425" tIns="91425" rIns="91425" bIns="91425" anchor="t" anchorCtr="0">
            <a:noAutofit/>
          </a:bodyPr>
          <a:lstStyle/>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r>
              <a:rPr lang="en" dirty="0">
                <a:solidFill>
                  <a:srgbClr val="000000"/>
                </a:solidFill>
              </a:rPr>
              <a:t> </a:t>
            </a: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211" name="Shape 211"/>
          <p:cNvPicPr preferRelativeResize="0"/>
          <p:nvPr/>
        </p:nvPicPr>
        <p:blipFill>
          <a:blip r:embed="rId4">
            <a:alphaModFix/>
          </a:blip>
          <a:stretch>
            <a:fillRect/>
          </a:stretch>
        </p:blipFill>
        <p:spPr>
          <a:xfrm>
            <a:off x="8196775" y="4669900"/>
            <a:ext cx="947225" cy="473600"/>
          </a:xfrm>
          <a:prstGeom prst="rect">
            <a:avLst/>
          </a:prstGeom>
          <a:noFill/>
          <a:ln>
            <a:noFill/>
          </a:ln>
        </p:spPr>
      </p:pic>
      <p:cxnSp>
        <p:nvCxnSpPr>
          <p:cNvPr id="212" name="Shape 212"/>
          <p:cNvCxnSpPr/>
          <p:nvPr/>
        </p:nvCxnSpPr>
        <p:spPr>
          <a:xfrm>
            <a:off x="29850" y="839300"/>
            <a:ext cx="9156000" cy="10800"/>
          </a:xfrm>
          <a:prstGeom prst="straightConnector1">
            <a:avLst/>
          </a:prstGeom>
          <a:noFill/>
          <a:ln w="28575" cap="flat" cmpd="sng">
            <a:solidFill>
              <a:srgbClr val="B45F06"/>
            </a:solidFill>
            <a:prstDash val="solid"/>
            <a:round/>
            <a:headEnd type="none" w="lg" len="lg"/>
            <a:tailEnd type="none" w="lg" len="lg"/>
          </a:ln>
        </p:spPr>
      </p:cxnSp>
      <p:sp>
        <p:nvSpPr>
          <p:cNvPr id="3" name="TextBox 2">
            <a:extLst>
              <a:ext uri="{FF2B5EF4-FFF2-40B4-BE49-F238E27FC236}">
                <a16:creationId xmlns:a16="http://schemas.microsoft.com/office/drawing/2014/main" id="{D4BF8CA8-9D57-C24E-8DDD-69267703B9BF}"/>
              </a:ext>
            </a:extLst>
          </p:cNvPr>
          <p:cNvSpPr txBox="1"/>
          <p:nvPr/>
        </p:nvSpPr>
        <p:spPr>
          <a:xfrm>
            <a:off x="515343" y="4362123"/>
            <a:ext cx="7687339" cy="307777"/>
          </a:xfrm>
          <a:prstGeom prst="rect">
            <a:avLst/>
          </a:prstGeom>
          <a:noFill/>
        </p:spPr>
        <p:txBody>
          <a:bodyPr wrap="square" rtlCol="0">
            <a:spAutoFit/>
          </a:bodyPr>
          <a:lstStyle/>
          <a:p>
            <a:r>
              <a:rPr lang="en-US" b="1" dirty="0">
                <a:solidFill>
                  <a:srgbClr val="FF0000"/>
                </a:solidFill>
              </a:rPr>
              <a:t>CONCLUSION: TEXT REVIEWS PROVIDE FUTHER SATISFACTION INFORMATION!!!</a:t>
            </a:r>
          </a:p>
        </p:txBody>
      </p:sp>
      <p:pic>
        <p:nvPicPr>
          <p:cNvPr id="6" name="Picture 5">
            <a:extLst>
              <a:ext uri="{FF2B5EF4-FFF2-40B4-BE49-F238E27FC236}">
                <a16:creationId xmlns:a16="http://schemas.microsoft.com/office/drawing/2014/main" id="{CE3C350F-4B28-0441-8F8F-DBA93B26CE03}"/>
              </a:ext>
            </a:extLst>
          </p:cNvPr>
          <p:cNvPicPr>
            <a:picLocks noChangeAspect="1"/>
          </p:cNvPicPr>
          <p:nvPr/>
        </p:nvPicPr>
        <p:blipFill>
          <a:blip r:embed="rId5"/>
          <a:stretch>
            <a:fillRect/>
          </a:stretch>
        </p:blipFill>
        <p:spPr>
          <a:xfrm>
            <a:off x="802174" y="1075705"/>
            <a:ext cx="7539651" cy="2493659"/>
          </a:xfrm>
          <a:prstGeom prst="rect">
            <a:avLst/>
          </a:prstGeom>
        </p:spPr>
      </p:pic>
      <p:pic>
        <p:nvPicPr>
          <p:cNvPr id="18" name="Picture 17">
            <a:extLst>
              <a:ext uri="{FF2B5EF4-FFF2-40B4-BE49-F238E27FC236}">
                <a16:creationId xmlns:a16="http://schemas.microsoft.com/office/drawing/2014/main" id="{1F8AD55B-59B1-4749-8AD5-A98B6277A399}"/>
              </a:ext>
            </a:extLst>
          </p:cNvPr>
          <p:cNvPicPr>
            <a:picLocks noChangeAspect="1"/>
          </p:cNvPicPr>
          <p:nvPr/>
        </p:nvPicPr>
        <p:blipFill>
          <a:blip r:embed="rId6"/>
          <a:stretch>
            <a:fillRect/>
          </a:stretch>
        </p:blipFill>
        <p:spPr>
          <a:xfrm>
            <a:off x="3796005" y="3527036"/>
            <a:ext cx="366641" cy="301940"/>
          </a:xfrm>
          <a:prstGeom prst="rect">
            <a:avLst/>
          </a:prstGeom>
        </p:spPr>
      </p:pic>
      <p:pic>
        <p:nvPicPr>
          <p:cNvPr id="19" name="Picture 18">
            <a:extLst>
              <a:ext uri="{FF2B5EF4-FFF2-40B4-BE49-F238E27FC236}">
                <a16:creationId xmlns:a16="http://schemas.microsoft.com/office/drawing/2014/main" id="{6825234C-6EE7-6D42-ACFA-563B9C9E81D4}"/>
              </a:ext>
            </a:extLst>
          </p:cNvPr>
          <p:cNvPicPr>
            <a:picLocks noChangeAspect="1"/>
          </p:cNvPicPr>
          <p:nvPr/>
        </p:nvPicPr>
        <p:blipFill>
          <a:blip r:embed="rId6"/>
          <a:stretch>
            <a:fillRect/>
          </a:stretch>
        </p:blipFill>
        <p:spPr>
          <a:xfrm>
            <a:off x="5702274" y="3527036"/>
            <a:ext cx="366641" cy="301940"/>
          </a:xfrm>
          <a:prstGeom prst="rect">
            <a:avLst/>
          </a:prstGeom>
        </p:spPr>
      </p:pic>
      <p:pic>
        <p:nvPicPr>
          <p:cNvPr id="20" name="Picture 19">
            <a:extLst>
              <a:ext uri="{FF2B5EF4-FFF2-40B4-BE49-F238E27FC236}">
                <a16:creationId xmlns:a16="http://schemas.microsoft.com/office/drawing/2014/main" id="{C9F58A96-6C47-4F44-AEAF-B947B8C3438B}"/>
              </a:ext>
            </a:extLst>
          </p:cNvPr>
          <p:cNvPicPr>
            <a:picLocks noChangeAspect="1"/>
          </p:cNvPicPr>
          <p:nvPr/>
        </p:nvPicPr>
        <p:blipFill>
          <a:blip r:embed="rId6"/>
          <a:stretch>
            <a:fillRect/>
          </a:stretch>
        </p:blipFill>
        <p:spPr>
          <a:xfrm>
            <a:off x="7689026" y="3527036"/>
            <a:ext cx="366641" cy="301940"/>
          </a:xfrm>
          <a:prstGeom prst="rect">
            <a:avLst/>
          </a:prstGeom>
        </p:spPr>
      </p:pic>
      <p:pic>
        <p:nvPicPr>
          <p:cNvPr id="7" name="Picture 6">
            <a:extLst>
              <a:ext uri="{FF2B5EF4-FFF2-40B4-BE49-F238E27FC236}">
                <a16:creationId xmlns:a16="http://schemas.microsoft.com/office/drawing/2014/main" id="{54BD7E12-9E22-E24C-84D7-8E025745D434}"/>
              </a:ext>
            </a:extLst>
          </p:cNvPr>
          <p:cNvPicPr>
            <a:picLocks noChangeAspect="1"/>
          </p:cNvPicPr>
          <p:nvPr/>
        </p:nvPicPr>
        <p:blipFill>
          <a:blip r:embed="rId7"/>
          <a:stretch>
            <a:fillRect/>
          </a:stretch>
        </p:blipFill>
        <p:spPr>
          <a:xfrm flipH="1">
            <a:off x="501658" y="3162384"/>
            <a:ext cx="286831" cy="286831"/>
          </a:xfrm>
          <a:prstGeom prst="rect">
            <a:avLst/>
          </a:prstGeom>
        </p:spPr>
      </p:pic>
      <p:grpSp>
        <p:nvGrpSpPr>
          <p:cNvPr id="23" name="Group 22">
            <a:extLst>
              <a:ext uri="{FF2B5EF4-FFF2-40B4-BE49-F238E27FC236}">
                <a16:creationId xmlns:a16="http://schemas.microsoft.com/office/drawing/2014/main" id="{BE762371-B6AC-8441-8FBE-D035EE195203}"/>
              </a:ext>
            </a:extLst>
          </p:cNvPr>
          <p:cNvGrpSpPr/>
          <p:nvPr/>
        </p:nvGrpSpPr>
        <p:grpSpPr>
          <a:xfrm>
            <a:off x="5381869" y="1110671"/>
            <a:ext cx="2973641" cy="2338543"/>
            <a:chOff x="5381869" y="1110671"/>
            <a:chExt cx="2973641" cy="2338543"/>
          </a:xfrm>
        </p:grpSpPr>
        <p:pic>
          <p:nvPicPr>
            <p:cNvPr id="8" name="Picture 7">
              <a:extLst>
                <a:ext uri="{FF2B5EF4-FFF2-40B4-BE49-F238E27FC236}">
                  <a16:creationId xmlns:a16="http://schemas.microsoft.com/office/drawing/2014/main" id="{00DA38DF-B638-2E4B-B7AC-6BFF1E7675DD}"/>
                </a:ext>
              </a:extLst>
            </p:cNvPr>
            <p:cNvPicPr>
              <a:picLocks noChangeAspect="1"/>
            </p:cNvPicPr>
            <p:nvPr/>
          </p:nvPicPr>
          <p:blipFill>
            <a:blip r:embed="rId8"/>
            <a:stretch>
              <a:fillRect/>
            </a:stretch>
          </p:blipFill>
          <p:spPr>
            <a:xfrm>
              <a:off x="5381869" y="1110671"/>
              <a:ext cx="2973641" cy="2338543"/>
            </a:xfrm>
            <a:prstGeom prst="rect">
              <a:avLst/>
            </a:prstGeom>
          </p:spPr>
        </p:pic>
        <p:sp>
          <p:nvSpPr>
            <p:cNvPr id="22" name="TextBox 21">
              <a:extLst>
                <a:ext uri="{FF2B5EF4-FFF2-40B4-BE49-F238E27FC236}">
                  <a16:creationId xmlns:a16="http://schemas.microsoft.com/office/drawing/2014/main" id="{8A050116-9A76-8E48-89CE-3D6BB6F8E7F1}"/>
                </a:ext>
              </a:extLst>
            </p:cNvPr>
            <p:cNvSpPr txBox="1"/>
            <p:nvPr/>
          </p:nvSpPr>
          <p:spPr>
            <a:xfrm>
              <a:off x="5943600" y="1110672"/>
              <a:ext cx="2112067" cy="307777"/>
            </a:xfrm>
            <a:prstGeom prst="rect">
              <a:avLst/>
            </a:prstGeom>
            <a:solidFill>
              <a:schemeClr val="bg1"/>
            </a:solidFill>
          </p:spPr>
          <p:txBody>
            <a:bodyPr wrap="square" rtlCol="0">
              <a:spAutoFit/>
            </a:bodyPr>
            <a:lstStyle/>
            <a:p>
              <a:r>
                <a:rPr lang="en-US" dirty="0"/>
                <a:t>Gradient Boosting AUC</a:t>
              </a: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190"/>
    </mc:Choice>
    <mc:Fallback>
      <p:transition spd="slow" advTm="19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39045" y="138224"/>
            <a:ext cx="87561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B45F06"/>
                </a:solidFill>
              </a:rPr>
              <a:t>OBJECTIVES</a:t>
            </a:r>
            <a:endParaRPr sz="3600" b="1" dirty="0">
              <a:solidFill>
                <a:srgbClr val="B45F06"/>
              </a:solidFill>
            </a:endParaRPr>
          </a:p>
        </p:txBody>
      </p:sp>
      <p:cxnSp>
        <p:nvCxnSpPr>
          <p:cNvPr id="12" name="Shape 138">
            <a:extLst>
              <a:ext uri="{FF2B5EF4-FFF2-40B4-BE49-F238E27FC236}">
                <a16:creationId xmlns:a16="http://schemas.microsoft.com/office/drawing/2014/main" id="{ACC14205-7D23-5B41-86BE-5ACB6E6C7B8B}"/>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8" name="Pentagon 7">
            <a:extLst>
              <a:ext uri="{FF2B5EF4-FFF2-40B4-BE49-F238E27FC236}">
                <a16:creationId xmlns:a16="http://schemas.microsoft.com/office/drawing/2014/main" id="{B676F41D-F704-2A49-8FA7-CDDDF51998F7}"/>
              </a:ext>
            </a:extLst>
          </p:cNvPr>
          <p:cNvSpPr/>
          <p:nvPr/>
        </p:nvSpPr>
        <p:spPr>
          <a:xfrm>
            <a:off x="55727" y="1305830"/>
            <a:ext cx="2846962" cy="903768"/>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b="1" dirty="0">
                <a:solidFill>
                  <a:schemeClr val="bg1">
                    <a:lumMod val="75000"/>
                  </a:schemeClr>
                </a:solidFill>
              </a:rPr>
              <a:t>Determine if the text comments provide more insight employees’ satisfaction information</a:t>
            </a:r>
            <a:endParaRPr lang="en-US" b="1" dirty="0">
              <a:solidFill>
                <a:schemeClr val="bg1">
                  <a:lumMod val="75000"/>
                </a:schemeClr>
              </a:solidFill>
            </a:endParaRPr>
          </a:p>
        </p:txBody>
      </p:sp>
      <p:sp>
        <p:nvSpPr>
          <p:cNvPr id="9" name="TextBox 8">
            <a:extLst>
              <a:ext uri="{FF2B5EF4-FFF2-40B4-BE49-F238E27FC236}">
                <a16:creationId xmlns:a16="http://schemas.microsoft.com/office/drawing/2014/main" id="{E9C1A898-20FB-414F-9103-0C61717CE963}"/>
              </a:ext>
            </a:extLst>
          </p:cNvPr>
          <p:cNvSpPr txBox="1"/>
          <p:nvPr/>
        </p:nvSpPr>
        <p:spPr>
          <a:xfrm>
            <a:off x="55726" y="998053"/>
            <a:ext cx="2759336" cy="307777"/>
          </a:xfrm>
          <a:prstGeom prst="rect">
            <a:avLst/>
          </a:prstGeom>
          <a:solidFill>
            <a:schemeClr val="bg1">
              <a:lumMod val="95000"/>
            </a:schemeClr>
          </a:solidFill>
          <a:ln>
            <a:solidFill>
              <a:schemeClr val="bg1">
                <a:lumMod val="95000"/>
              </a:schemeClr>
            </a:solidFill>
          </a:ln>
        </p:spPr>
        <p:txBody>
          <a:bodyPr wrap="square" rtlCol="0">
            <a:spAutoFit/>
          </a:bodyPr>
          <a:lstStyle/>
          <a:p>
            <a:r>
              <a:rPr lang="en-US" b="1" dirty="0">
                <a:solidFill>
                  <a:schemeClr val="bg1">
                    <a:lumMod val="75000"/>
                  </a:schemeClr>
                </a:solidFill>
              </a:rPr>
              <a:t>Objective 1: test hypothesis</a:t>
            </a:r>
          </a:p>
        </p:txBody>
      </p:sp>
      <p:sp>
        <p:nvSpPr>
          <p:cNvPr id="17" name="Pentagon 16">
            <a:extLst>
              <a:ext uri="{FF2B5EF4-FFF2-40B4-BE49-F238E27FC236}">
                <a16:creationId xmlns:a16="http://schemas.microsoft.com/office/drawing/2014/main" id="{6F9B7ACD-CB3C-1142-9370-AE55165C33AB}"/>
              </a:ext>
            </a:extLst>
          </p:cNvPr>
          <p:cNvSpPr/>
          <p:nvPr/>
        </p:nvSpPr>
        <p:spPr>
          <a:xfrm>
            <a:off x="2902689" y="2047310"/>
            <a:ext cx="3023378" cy="903768"/>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solidFill>
              </a:rPr>
              <a:t>Construct a new rating scale by combining “text” scores and rating scores</a:t>
            </a:r>
          </a:p>
        </p:txBody>
      </p:sp>
      <p:sp>
        <p:nvSpPr>
          <p:cNvPr id="18" name="TextBox 17">
            <a:extLst>
              <a:ext uri="{FF2B5EF4-FFF2-40B4-BE49-F238E27FC236}">
                <a16:creationId xmlns:a16="http://schemas.microsoft.com/office/drawing/2014/main" id="{3FE4FB04-0496-5B46-B352-96E7B1974F09}"/>
              </a:ext>
            </a:extLst>
          </p:cNvPr>
          <p:cNvSpPr txBox="1"/>
          <p:nvPr/>
        </p:nvSpPr>
        <p:spPr>
          <a:xfrm>
            <a:off x="2815062" y="1806941"/>
            <a:ext cx="3498111" cy="307777"/>
          </a:xfrm>
          <a:prstGeom prst="rect">
            <a:avLst/>
          </a:prstGeom>
          <a:noFill/>
        </p:spPr>
        <p:txBody>
          <a:bodyPr wrap="square" rtlCol="0">
            <a:spAutoFit/>
          </a:bodyPr>
          <a:lstStyle/>
          <a:p>
            <a:r>
              <a:rPr lang="en-US" b="1" dirty="0">
                <a:solidFill>
                  <a:schemeClr val="accent2"/>
                </a:solidFill>
              </a:rPr>
              <a:t>Objective 2: develop back-end product</a:t>
            </a:r>
          </a:p>
        </p:txBody>
      </p:sp>
      <p:sp>
        <p:nvSpPr>
          <p:cNvPr id="19" name="Pentagon 18">
            <a:extLst>
              <a:ext uri="{FF2B5EF4-FFF2-40B4-BE49-F238E27FC236}">
                <a16:creationId xmlns:a16="http://schemas.microsoft.com/office/drawing/2014/main" id="{20D0B7F2-E5F6-6C4B-81AE-E3B5B3F1325B}"/>
              </a:ext>
            </a:extLst>
          </p:cNvPr>
          <p:cNvSpPr/>
          <p:nvPr/>
        </p:nvSpPr>
        <p:spPr>
          <a:xfrm>
            <a:off x="5906185" y="2971732"/>
            <a:ext cx="3034011" cy="903768"/>
          </a:xfrm>
          <a:prstGeom prst="homePlat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lumMod val="75000"/>
                  </a:schemeClr>
                </a:solidFill>
              </a:rPr>
              <a:t>Develop a </a:t>
            </a:r>
            <a:r>
              <a:rPr lang="en" b="1" dirty="0">
                <a:solidFill>
                  <a:schemeClr val="bg1">
                    <a:lumMod val="75000"/>
                  </a:schemeClr>
                </a:solidFill>
              </a:rPr>
              <a:t>recommend</a:t>
            </a:r>
            <a:r>
              <a:rPr lang="en-US" b="1" dirty="0" err="1">
                <a:solidFill>
                  <a:schemeClr val="bg1">
                    <a:lumMod val="75000"/>
                  </a:schemeClr>
                </a:solidFill>
              </a:rPr>
              <a:t>er</a:t>
            </a:r>
            <a:r>
              <a:rPr lang="en" b="1" dirty="0">
                <a:solidFill>
                  <a:schemeClr val="bg1">
                    <a:lumMod val="75000"/>
                  </a:schemeClr>
                </a:solidFill>
              </a:rPr>
              <a:t> system for the specific job seeker</a:t>
            </a:r>
            <a:endParaRPr lang="en-US" b="1" dirty="0">
              <a:solidFill>
                <a:schemeClr val="bg1">
                  <a:lumMod val="75000"/>
                </a:schemeClr>
              </a:solidFill>
            </a:endParaRPr>
          </a:p>
        </p:txBody>
      </p:sp>
      <p:sp>
        <p:nvSpPr>
          <p:cNvPr id="20" name="TextBox 19">
            <a:extLst>
              <a:ext uri="{FF2B5EF4-FFF2-40B4-BE49-F238E27FC236}">
                <a16:creationId xmlns:a16="http://schemas.microsoft.com/office/drawing/2014/main" id="{7A4331B4-677A-714C-B7F7-9BAE2CB2BDD2}"/>
              </a:ext>
            </a:extLst>
          </p:cNvPr>
          <p:cNvSpPr txBox="1"/>
          <p:nvPr/>
        </p:nvSpPr>
        <p:spPr>
          <a:xfrm>
            <a:off x="5777613" y="2690419"/>
            <a:ext cx="3592437" cy="307777"/>
          </a:xfrm>
          <a:prstGeom prst="rect">
            <a:avLst/>
          </a:prstGeom>
          <a:solidFill>
            <a:schemeClr val="bg1">
              <a:lumMod val="95000"/>
            </a:schemeClr>
          </a:solidFill>
          <a:ln>
            <a:solidFill>
              <a:schemeClr val="bg1">
                <a:lumMod val="95000"/>
              </a:schemeClr>
            </a:solidFill>
          </a:ln>
        </p:spPr>
        <p:txBody>
          <a:bodyPr wrap="square" rtlCol="0">
            <a:spAutoFit/>
          </a:bodyPr>
          <a:lstStyle/>
          <a:p>
            <a:r>
              <a:rPr lang="en-US" b="1" dirty="0">
                <a:solidFill>
                  <a:schemeClr val="bg1">
                    <a:lumMod val="75000"/>
                  </a:schemeClr>
                </a:solidFill>
              </a:rPr>
              <a:t>Objective 3: develop front-end product</a:t>
            </a:r>
          </a:p>
        </p:txBody>
      </p:sp>
      <p:sp>
        <p:nvSpPr>
          <p:cNvPr id="13" name="TextBox 12">
            <a:extLst>
              <a:ext uri="{FF2B5EF4-FFF2-40B4-BE49-F238E27FC236}">
                <a16:creationId xmlns:a16="http://schemas.microsoft.com/office/drawing/2014/main" id="{BE2EB34C-0619-FD4C-9F14-E809AAE21459}"/>
              </a:ext>
            </a:extLst>
          </p:cNvPr>
          <p:cNvSpPr txBox="1"/>
          <p:nvPr/>
        </p:nvSpPr>
        <p:spPr>
          <a:xfrm>
            <a:off x="55726" y="2307265"/>
            <a:ext cx="2400395" cy="2462213"/>
          </a:xfrm>
          <a:prstGeom prst="rect">
            <a:avLst/>
          </a:prstGeom>
          <a:solidFill>
            <a:schemeClr val="bg1">
              <a:lumMod val="95000"/>
            </a:schemeClr>
          </a:solidFill>
          <a:ln>
            <a:solidFill>
              <a:schemeClr val="bg1">
                <a:lumMod val="95000"/>
              </a:schemeClr>
            </a:solidFill>
          </a:ln>
        </p:spPr>
        <p:txBody>
          <a:bodyPr wrap="square" rtlCol="0">
            <a:spAutoFit/>
          </a:bodyPr>
          <a:lstStyle/>
          <a:p>
            <a:pPr marL="285750" indent="-285750">
              <a:buFontTx/>
              <a:buChar char="-"/>
            </a:pPr>
            <a:r>
              <a:rPr lang="en-US" b="1" dirty="0" err="1">
                <a:solidFill>
                  <a:schemeClr val="bg1">
                    <a:lumMod val="75000"/>
                  </a:schemeClr>
                </a:solidFill>
              </a:rPr>
              <a:t>KMeans</a:t>
            </a:r>
            <a:endParaRPr lang="en-US" b="1" dirty="0">
              <a:solidFill>
                <a:schemeClr val="bg1">
                  <a:lumMod val="75000"/>
                </a:schemeClr>
              </a:solidFill>
            </a:endParaRPr>
          </a:p>
          <a:p>
            <a:pPr marL="285750" indent="-285750">
              <a:buFontTx/>
              <a:buChar char="-"/>
            </a:pPr>
            <a:r>
              <a:rPr lang="en-US" b="1" dirty="0">
                <a:solidFill>
                  <a:schemeClr val="bg1">
                    <a:lumMod val="75000"/>
                  </a:schemeClr>
                </a:solidFill>
              </a:rPr>
              <a:t>PCA</a:t>
            </a:r>
          </a:p>
          <a:p>
            <a:endParaRPr lang="en" b="1" dirty="0">
              <a:solidFill>
                <a:schemeClr val="bg1">
                  <a:lumMod val="75000"/>
                </a:schemeClr>
              </a:solidFill>
            </a:endParaRPr>
          </a:p>
          <a:p>
            <a:pPr marL="285750" indent="-285750">
              <a:buFontTx/>
              <a:buChar char="-"/>
            </a:pPr>
            <a:r>
              <a:rPr lang="en-US" b="1" dirty="0">
                <a:solidFill>
                  <a:schemeClr val="bg1">
                    <a:lumMod val="75000"/>
                  </a:schemeClr>
                </a:solidFill>
              </a:rPr>
              <a:t>Logistic Regression</a:t>
            </a:r>
          </a:p>
          <a:p>
            <a:pPr marL="285750" indent="-285750">
              <a:buFontTx/>
              <a:buChar char="-"/>
            </a:pPr>
            <a:r>
              <a:rPr lang="en-US" b="1" dirty="0">
                <a:solidFill>
                  <a:schemeClr val="bg1">
                    <a:lumMod val="75000"/>
                  </a:schemeClr>
                </a:solidFill>
              </a:rPr>
              <a:t>Decision Tree</a:t>
            </a:r>
          </a:p>
          <a:p>
            <a:pPr marL="285750" indent="-285750">
              <a:buFontTx/>
              <a:buChar char="-"/>
            </a:pPr>
            <a:r>
              <a:rPr lang="en-US" b="1" dirty="0">
                <a:solidFill>
                  <a:schemeClr val="bg1">
                    <a:lumMod val="75000"/>
                  </a:schemeClr>
                </a:solidFill>
              </a:rPr>
              <a:t>Ada Boosting</a:t>
            </a:r>
          </a:p>
          <a:p>
            <a:pPr marL="285750" indent="-285750">
              <a:buFontTx/>
              <a:buChar char="-"/>
            </a:pPr>
            <a:r>
              <a:rPr lang="en-US" b="1" dirty="0">
                <a:solidFill>
                  <a:schemeClr val="bg1">
                    <a:lumMod val="75000"/>
                  </a:schemeClr>
                </a:solidFill>
              </a:rPr>
              <a:t>Naive Bayes</a:t>
            </a:r>
          </a:p>
          <a:p>
            <a:pPr marL="285750" indent="-285750">
              <a:buFontTx/>
              <a:buChar char="-"/>
            </a:pPr>
            <a:r>
              <a:rPr lang="en-US" b="1" dirty="0">
                <a:solidFill>
                  <a:schemeClr val="bg1">
                    <a:lumMod val="75000"/>
                  </a:schemeClr>
                </a:solidFill>
              </a:rPr>
              <a:t>Random Forest</a:t>
            </a:r>
          </a:p>
          <a:p>
            <a:pPr marL="285750" indent="-285750">
              <a:buFontTx/>
              <a:buChar char="-"/>
            </a:pPr>
            <a:r>
              <a:rPr lang="en-US" b="1" dirty="0">
                <a:solidFill>
                  <a:schemeClr val="bg1">
                    <a:lumMod val="75000"/>
                  </a:schemeClr>
                </a:solidFill>
              </a:rPr>
              <a:t>Gradient Boosting</a:t>
            </a:r>
          </a:p>
          <a:p>
            <a:pPr marL="285750" indent="-285750">
              <a:buFontTx/>
              <a:buChar char="-"/>
            </a:pPr>
            <a:endParaRPr lang="en" b="1" dirty="0">
              <a:solidFill>
                <a:schemeClr val="bg1">
                  <a:lumMod val="75000"/>
                </a:schemeClr>
              </a:solidFill>
            </a:endParaRPr>
          </a:p>
          <a:p>
            <a:pPr marL="285750" indent="-285750">
              <a:buFontTx/>
              <a:buChar char="-"/>
            </a:pPr>
            <a:endParaRPr lang="en-US" b="1" dirty="0">
              <a:solidFill>
                <a:schemeClr val="bg1">
                  <a:lumMod val="75000"/>
                </a:schemeClr>
              </a:solidFill>
            </a:endParaRPr>
          </a:p>
        </p:txBody>
      </p:sp>
      <p:sp>
        <p:nvSpPr>
          <p:cNvPr id="22" name="TextBox 21">
            <a:extLst>
              <a:ext uri="{FF2B5EF4-FFF2-40B4-BE49-F238E27FC236}">
                <a16:creationId xmlns:a16="http://schemas.microsoft.com/office/drawing/2014/main" id="{CCE6C9BD-933F-B64A-92A4-248566F7C966}"/>
              </a:ext>
            </a:extLst>
          </p:cNvPr>
          <p:cNvSpPr txBox="1"/>
          <p:nvPr/>
        </p:nvSpPr>
        <p:spPr>
          <a:xfrm>
            <a:off x="2902689" y="3097335"/>
            <a:ext cx="2576810" cy="1384995"/>
          </a:xfrm>
          <a:prstGeom prst="rect">
            <a:avLst/>
          </a:prstGeom>
          <a:noFill/>
          <a:ln>
            <a:solidFill>
              <a:schemeClr val="bg1">
                <a:lumMod val="75000"/>
              </a:schemeClr>
            </a:solidFill>
          </a:ln>
        </p:spPr>
        <p:txBody>
          <a:bodyPr wrap="square" rtlCol="0">
            <a:spAutoFit/>
          </a:bodyPr>
          <a:lstStyle/>
          <a:p>
            <a:pPr marL="114300" lvl="0">
              <a:spcBef>
                <a:spcPts val="1600"/>
              </a:spcBef>
              <a:buClr>
                <a:srgbClr val="B45F06"/>
              </a:buClr>
              <a:buSzPts val="1800"/>
            </a:pPr>
            <a:r>
              <a:rPr lang="en-US" b="1" dirty="0">
                <a:solidFill>
                  <a:schemeClr val="accent2"/>
                </a:solidFill>
              </a:rPr>
              <a:t>Sentiment Analysis (Natural Language Processing) for text review scoring.</a:t>
            </a:r>
          </a:p>
          <a:p>
            <a:pPr marL="285750" indent="-285750">
              <a:buFontTx/>
              <a:buChar char="-"/>
            </a:pPr>
            <a:endParaRPr lang="en" b="1" dirty="0">
              <a:solidFill>
                <a:schemeClr val="accent1">
                  <a:lumMod val="50000"/>
                </a:schemeClr>
              </a:solidFill>
            </a:endParaRPr>
          </a:p>
          <a:p>
            <a:pPr marL="285750" indent="-285750">
              <a:buFontTx/>
              <a:buChar char="-"/>
            </a:pPr>
            <a:endParaRPr lang="en-US" b="1" dirty="0">
              <a:solidFill>
                <a:schemeClr val="accent1">
                  <a:lumMod val="50000"/>
                </a:schemeClr>
              </a:solidFill>
            </a:endParaRPr>
          </a:p>
        </p:txBody>
      </p:sp>
      <p:sp>
        <p:nvSpPr>
          <p:cNvPr id="23" name="TextBox 22">
            <a:extLst>
              <a:ext uri="{FF2B5EF4-FFF2-40B4-BE49-F238E27FC236}">
                <a16:creationId xmlns:a16="http://schemas.microsoft.com/office/drawing/2014/main" id="{A2B5AFAA-759C-8240-AB68-7D771AA15346}"/>
              </a:ext>
            </a:extLst>
          </p:cNvPr>
          <p:cNvSpPr txBox="1"/>
          <p:nvPr/>
        </p:nvSpPr>
        <p:spPr>
          <a:xfrm>
            <a:off x="5906186" y="3942920"/>
            <a:ext cx="2567964" cy="1159292"/>
          </a:xfrm>
          <a:prstGeom prst="rect">
            <a:avLst/>
          </a:prstGeom>
          <a:solidFill>
            <a:schemeClr val="bg1">
              <a:lumMod val="95000"/>
            </a:schemeClr>
          </a:solidFill>
          <a:ln>
            <a:solidFill>
              <a:schemeClr val="bg1">
                <a:lumMod val="95000"/>
              </a:schemeClr>
            </a:solidFill>
          </a:ln>
        </p:spPr>
        <p:txBody>
          <a:bodyPr wrap="square" rtlCol="0">
            <a:spAutoFit/>
          </a:bodyPr>
          <a:lstStyle/>
          <a:p>
            <a:pPr marL="114300" lvl="0">
              <a:spcBef>
                <a:spcPts val="1600"/>
              </a:spcBef>
              <a:buClr>
                <a:srgbClr val="B45F06"/>
              </a:buClr>
              <a:buSzPts val="1800"/>
            </a:pPr>
            <a:r>
              <a:rPr lang="en" b="1" dirty="0">
                <a:solidFill>
                  <a:schemeClr val="bg1">
                    <a:lumMod val="75000"/>
                  </a:schemeClr>
                </a:solidFill>
              </a:rPr>
              <a:t>“Revised” Matrix Factorization</a:t>
            </a:r>
          </a:p>
          <a:p>
            <a:pPr marL="114300" lvl="0">
              <a:spcBef>
                <a:spcPts val="1600"/>
              </a:spcBef>
              <a:buClr>
                <a:srgbClr val="B45F06"/>
              </a:buClr>
              <a:buSzPts val="1800"/>
            </a:pPr>
            <a:r>
              <a:rPr lang="en" b="1" dirty="0">
                <a:solidFill>
                  <a:schemeClr val="bg1">
                    <a:lumMod val="75000"/>
                  </a:schemeClr>
                </a:solidFill>
              </a:rPr>
              <a:t>Web-app</a:t>
            </a:r>
          </a:p>
          <a:p>
            <a:pPr marL="285750" indent="-285750">
              <a:buFontTx/>
              <a:buChar char="-"/>
            </a:pPr>
            <a:endParaRPr lang="en-US" b="1" dirty="0">
              <a:solidFill>
                <a:schemeClr val="bg1">
                  <a:lumMod val="75000"/>
                </a:schemeClr>
              </a:solidFill>
            </a:endParaRPr>
          </a:p>
        </p:txBody>
      </p:sp>
    </p:spTree>
    <p:extLst>
      <p:ext uri="{BB962C8B-B14F-4D97-AF65-F5344CB8AC3E}">
        <p14:creationId xmlns:p14="http://schemas.microsoft.com/office/powerpoint/2010/main" val="4167470363"/>
      </p:ext>
    </p:extLst>
  </p:cSld>
  <p:clrMapOvr>
    <a:masterClrMapping/>
  </p:clrMapOvr>
  <mc:AlternateContent xmlns:mc="http://schemas.openxmlformats.org/markup-compatibility/2006">
    <mc:Choice xmlns:p14="http://schemas.microsoft.com/office/powerpoint/2010/main" Requires="p14">
      <p:transition spd="slow" p14:dur="2000" advTm="7202"/>
    </mc:Choice>
    <mc:Fallback>
      <p:transition spd="slow" advTm="720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9850" y="565400"/>
            <a:ext cx="9084300" cy="2847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1600"/>
              </a:spcAft>
              <a:buNone/>
            </a:pPr>
            <a:r>
              <a:rPr lang="en" sz="2000" b="1" i="1" dirty="0">
                <a:solidFill>
                  <a:srgbClr val="B45F06"/>
                </a:solidFill>
                <a:latin typeface="Roboto"/>
                <a:ea typeface="Roboto"/>
                <a:cs typeface="Roboto"/>
                <a:sym typeface="Roboto"/>
              </a:rPr>
              <a:t>Objective 2</a:t>
            </a:r>
            <a:r>
              <a:rPr lang="en" sz="2000" b="1" dirty="0">
                <a:solidFill>
                  <a:srgbClr val="B45F06"/>
                </a:solidFill>
                <a:latin typeface="Roboto"/>
                <a:ea typeface="Roboto"/>
                <a:cs typeface="Roboto"/>
                <a:sym typeface="Roboto"/>
              </a:rPr>
              <a:t>: Construct a new rating scale = f(“text” ,1 - 5 </a:t>
            </a:r>
            <a:r>
              <a:rPr lang="en-US" sz="2000" b="1" dirty="0">
                <a:solidFill>
                  <a:srgbClr val="B45F06"/>
                </a:solidFill>
                <a:latin typeface="Roboto"/>
                <a:ea typeface="Roboto"/>
                <a:cs typeface="Roboto"/>
                <a:sym typeface="Roboto"/>
              </a:rPr>
              <a:t>rating</a:t>
            </a:r>
            <a:r>
              <a:rPr lang="en" sz="2000" b="1" dirty="0">
                <a:solidFill>
                  <a:srgbClr val="B45F06"/>
                </a:solidFill>
                <a:latin typeface="Roboto"/>
                <a:ea typeface="Roboto"/>
                <a:cs typeface="Roboto"/>
                <a:sym typeface="Roboto"/>
              </a:rPr>
              <a:t>)</a:t>
            </a:r>
            <a:endParaRPr sz="2000" b="1" dirty="0">
              <a:solidFill>
                <a:srgbClr val="B45F06"/>
              </a:solidFill>
              <a:latin typeface="Roboto"/>
              <a:ea typeface="Roboto"/>
              <a:cs typeface="Roboto"/>
              <a:sym typeface="Roboto"/>
            </a:endParaRPr>
          </a:p>
        </p:txBody>
      </p:sp>
      <p:sp>
        <p:nvSpPr>
          <p:cNvPr id="225" name="Shape 225"/>
          <p:cNvSpPr txBox="1">
            <a:spLocks noGrp="1"/>
          </p:cNvSpPr>
          <p:nvPr>
            <p:ph type="body" idx="1"/>
          </p:nvPr>
        </p:nvSpPr>
        <p:spPr>
          <a:xfrm>
            <a:off x="96150" y="2023591"/>
            <a:ext cx="8951700" cy="2719279"/>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1700" b="1" dirty="0">
              <a:solidFill>
                <a:srgbClr val="B45F06"/>
              </a:solidFill>
            </a:endParaRPr>
          </a:p>
          <a:p>
            <a:pPr marL="457200" marR="0" lvl="0" indent="-355600" algn="l" rtl="0">
              <a:lnSpc>
                <a:spcPct val="115000"/>
              </a:lnSpc>
              <a:spcBef>
                <a:spcPts val="1600"/>
              </a:spcBef>
              <a:spcAft>
                <a:spcPts val="0"/>
              </a:spcAft>
              <a:buClr>
                <a:srgbClr val="B45F06"/>
              </a:buClr>
              <a:buSzPts val="2000"/>
              <a:buFont typeface="Roboto"/>
              <a:buChar char="●"/>
            </a:pPr>
            <a:r>
              <a:rPr lang="en" sz="2000" b="1" dirty="0">
                <a:solidFill>
                  <a:srgbClr val="B45F06"/>
                </a:solidFill>
              </a:rPr>
              <a:t>Text </a:t>
            </a:r>
            <a:r>
              <a:rPr lang="en" sz="2000" dirty="0">
                <a:solidFill>
                  <a:srgbClr val="B45F06"/>
                </a:solidFill>
              </a:rPr>
              <a:t>→  </a:t>
            </a:r>
            <a:r>
              <a:rPr lang="en" sz="2000" b="1" dirty="0">
                <a:solidFill>
                  <a:srgbClr val="B45F06"/>
                </a:solidFill>
              </a:rPr>
              <a:t> NLP (Sentiment Analysis) → “</a:t>
            </a:r>
            <a:r>
              <a:rPr lang="en-US" sz="2000" b="1" dirty="0">
                <a:solidFill>
                  <a:srgbClr val="B45F06"/>
                </a:solidFill>
              </a:rPr>
              <a:t>text” </a:t>
            </a:r>
            <a:r>
              <a:rPr lang="en" sz="2000" b="1" dirty="0">
                <a:solidFill>
                  <a:srgbClr val="B45F06"/>
                </a:solidFill>
              </a:rPr>
              <a:t>score</a:t>
            </a:r>
            <a:endParaRPr sz="2000" b="1" dirty="0">
              <a:solidFill>
                <a:srgbClr val="B45F06"/>
              </a:solidFill>
            </a:endParaRPr>
          </a:p>
          <a:p>
            <a:pPr marL="457200" marR="0" lvl="0" indent="-355600" algn="l" rtl="0">
              <a:lnSpc>
                <a:spcPct val="115000"/>
              </a:lnSpc>
              <a:spcBef>
                <a:spcPts val="1600"/>
              </a:spcBef>
              <a:spcAft>
                <a:spcPts val="0"/>
              </a:spcAft>
              <a:buClr>
                <a:srgbClr val="B45F06"/>
              </a:buClr>
              <a:buSzPts val="2000"/>
              <a:buChar char="●"/>
            </a:pPr>
            <a:r>
              <a:rPr lang="en" sz="2000" b="1" dirty="0">
                <a:solidFill>
                  <a:srgbClr val="B45F06"/>
                </a:solidFill>
              </a:rPr>
              <a:t>Rating (1* - 5*)   -------------------------&gt; “</a:t>
            </a:r>
            <a:r>
              <a:rPr lang="en-US" sz="2000" b="1" dirty="0">
                <a:solidFill>
                  <a:srgbClr val="B45F06"/>
                </a:solidFill>
              </a:rPr>
              <a:t>rating” </a:t>
            </a:r>
            <a:r>
              <a:rPr lang="en" sz="2000" b="1" dirty="0">
                <a:solidFill>
                  <a:srgbClr val="B45F06"/>
                </a:solidFill>
              </a:rPr>
              <a:t>score</a:t>
            </a:r>
            <a:endParaRPr sz="2000" b="1" dirty="0">
              <a:solidFill>
                <a:srgbClr val="B45F06"/>
              </a:solidFill>
            </a:endParaRPr>
          </a:p>
          <a:p>
            <a:pPr marL="0" marR="0" lvl="0" indent="0" algn="l" rtl="0">
              <a:lnSpc>
                <a:spcPct val="115000"/>
              </a:lnSpc>
              <a:spcBef>
                <a:spcPts val="1600"/>
              </a:spcBef>
              <a:spcAft>
                <a:spcPts val="0"/>
              </a:spcAft>
              <a:buNone/>
            </a:pPr>
            <a:endParaRPr sz="1700"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b="1" dirty="0">
              <a:solidFill>
                <a:srgbClr val="B45F06"/>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r>
              <a:rPr lang="en" dirty="0">
                <a:solidFill>
                  <a:srgbClr val="000000"/>
                </a:solidFill>
              </a:rPr>
              <a:t> </a:t>
            </a: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0"/>
              </a:spcAft>
              <a:buNone/>
            </a:pPr>
            <a:endParaRPr dirty="0">
              <a:solidFill>
                <a:srgbClr val="000000"/>
              </a:solidFill>
            </a:endParaRPr>
          </a:p>
          <a:p>
            <a:pPr marL="0" lvl="0" indent="0" rtl="0">
              <a:spcBef>
                <a:spcPts val="1600"/>
              </a:spcBef>
              <a:spcAft>
                <a:spcPts val="1600"/>
              </a:spcAft>
              <a:buNone/>
            </a:pPr>
            <a:endParaRPr dirty="0">
              <a:solidFill>
                <a:srgbClr val="000000"/>
              </a:solidFill>
            </a:endParaRPr>
          </a:p>
        </p:txBody>
      </p:sp>
      <p:pic>
        <p:nvPicPr>
          <p:cNvPr id="222" name="Shape 222"/>
          <p:cNvPicPr preferRelativeResize="0"/>
          <p:nvPr/>
        </p:nvPicPr>
        <p:blipFill>
          <a:blip r:embed="rId3">
            <a:alphaModFix/>
          </a:blip>
          <a:stretch>
            <a:fillRect/>
          </a:stretch>
        </p:blipFill>
        <p:spPr>
          <a:xfrm>
            <a:off x="8196775" y="4669900"/>
            <a:ext cx="947225" cy="473600"/>
          </a:xfrm>
          <a:prstGeom prst="rect">
            <a:avLst/>
          </a:prstGeom>
          <a:noFill/>
          <a:ln>
            <a:noFill/>
          </a:ln>
        </p:spPr>
      </p:pic>
      <p:cxnSp>
        <p:nvCxnSpPr>
          <p:cNvPr id="223" name="Shape 223"/>
          <p:cNvCxnSpPr/>
          <p:nvPr/>
        </p:nvCxnSpPr>
        <p:spPr>
          <a:xfrm>
            <a:off x="29850" y="839300"/>
            <a:ext cx="9156000" cy="10800"/>
          </a:xfrm>
          <a:prstGeom prst="straightConnector1">
            <a:avLst/>
          </a:prstGeom>
          <a:noFill/>
          <a:ln w="28575" cap="flat" cmpd="sng">
            <a:solidFill>
              <a:srgbClr val="B45F06"/>
            </a:solidFill>
            <a:prstDash val="solid"/>
            <a:round/>
            <a:headEnd type="none" w="lg" len="lg"/>
            <a:tailEnd type="none" w="lg" len="lg"/>
          </a:ln>
        </p:spPr>
      </p:cxnSp>
      <p:pic>
        <p:nvPicPr>
          <p:cNvPr id="226" name="Shape 226"/>
          <p:cNvPicPr preferRelativeResize="0"/>
          <p:nvPr/>
        </p:nvPicPr>
        <p:blipFill>
          <a:blip r:embed="rId4">
            <a:alphaModFix/>
          </a:blip>
          <a:stretch>
            <a:fillRect/>
          </a:stretch>
        </p:blipFill>
        <p:spPr>
          <a:xfrm>
            <a:off x="5007934" y="2987749"/>
            <a:ext cx="233917" cy="175218"/>
          </a:xfrm>
          <a:prstGeom prst="rect">
            <a:avLst/>
          </a:prstGeom>
          <a:solidFill>
            <a:schemeClr val="accent6">
              <a:lumMod val="50000"/>
            </a:schemeClr>
          </a:solidFill>
          <a:ln>
            <a:noFill/>
          </a:ln>
        </p:spPr>
      </p:pic>
      <p:sp>
        <p:nvSpPr>
          <p:cNvPr id="228" name="Shape 228"/>
          <p:cNvSpPr txBox="1"/>
          <p:nvPr/>
        </p:nvSpPr>
        <p:spPr>
          <a:xfrm>
            <a:off x="6991044" y="2863009"/>
            <a:ext cx="1828800" cy="565800"/>
          </a:xfrm>
          <a:prstGeom prst="rect">
            <a:avLst/>
          </a:prstGeom>
          <a:noFill/>
          <a:ln w="25400" cap="flat" cmpd="sng">
            <a:solidFill>
              <a:schemeClr val="accent6">
                <a:lumMod val="50000"/>
              </a:schemeClr>
            </a:solidFill>
            <a:prstDash val="solid"/>
            <a:round/>
            <a:headEnd type="none" w="med" len="med"/>
            <a:tailEnd type="none" w="med" len="med"/>
          </a:ln>
        </p:spPr>
        <p:txBody>
          <a:bodyPr spcFirstLastPara="1" wrap="square" lIns="91425" tIns="91425" rIns="91425" bIns="91425" anchor="t" anchorCtr="0">
            <a:noAutofit/>
          </a:bodyPr>
          <a:lstStyle/>
          <a:p>
            <a:pPr marL="0" lvl="0" indent="0">
              <a:spcBef>
                <a:spcPts val="0"/>
              </a:spcBef>
              <a:spcAft>
                <a:spcPts val="0"/>
              </a:spcAft>
              <a:buNone/>
            </a:pPr>
            <a:r>
              <a:rPr lang="en" sz="2400" b="1">
                <a:solidFill>
                  <a:srgbClr val="B45F06"/>
                </a:solidFill>
              </a:rPr>
              <a:t>Final Score</a:t>
            </a:r>
            <a:endParaRPr sz="2400" b="1">
              <a:solidFill>
                <a:srgbClr val="B45F06"/>
              </a:solidFill>
            </a:endParaRPr>
          </a:p>
        </p:txBody>
      </p:sp>
      <p:pic>
        <p:nvPicPr>
          <p:cNvPr id="2" name="Picture 1">
            <a:extLst>
              <a:ext uri="{FF2B5EF4-FFF2-40B4-BE49-F238E27FC236}">
                <a16:creationId xmlns:a16="http://schemas.microsoft.com/office/drawing/2014/main" id="{C7E7C291-8438-BB4C-BD1E-B1A79142B0BA}"/>
              </a:ext>
            </a:extLst>
          </p:cNvPr>
          <p:cNvPicPr>
            <a:picLocks noChangeAspect="1"/>
          </p:cNvPicPr>
          <p:nvPr/>
        </p:nvPicPr>
        <p:blipFill>
          <a:blip r:embed="rId5"/>
          <a:stretch>
            <a:fillRect/>
          </a:stretch>
        </p:blipFill>
        <p:spPr>
          <a:xfrm>
            <a:off x="290159" y="990539"/>
            <a:ext cx="3854913" cy="1038566"/>
          </a:xfrm>
          <a:prstGeom prst="rect">
            <a:avLst/>
          </a:prstGeom>
        </p:spPr>
      </p:pic>
      <p:sp>
        <p:nvSpPr>
          <p:cNvPr id="3" name="Rectangle 2">
            <a:extLst>
              <a:ext uri="{FF2B5EF4-FFF2-40B4-BE49-F238E27FC236}">
                <a16:creationId xmlns:a16="http://schemas.microsoft.com/office/drawing/2014/main" id="{BA9765E5-6B69-5442-B6D2-78F785353542}"/>
              </a:ext>
            </a:extLst>
          </p:cNvPr>
          <p:cNvSpPr/>
          <p:nvPr/>
        </p:nvSpPr>
        <p:spPr>
          <a:xfrm>
            <a:off x="290159" y="1328366"/>
            <a:ext cx="3930967" cy="763831"/>
          </a:xfrm>
          <a:prstGeom prst="rect">
            <a:avLst/>
          </a:prstGeom>
          <a:no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50000"/>
                </a:schemeClr>
              </a:solidFill>
            </a:endParaRPr>
          </a:p>
        </p:txBody>
      </p:sp>
      <p:sp>
        <p:nvSpPr>
          <p:cNvPr id="4" name="Down Arrow 3">
            <a:extLst>
              <a:ext uri="{FF2B5EF4-FFF2-40B4-BE49-F238E27FC236}">
                <a16:creationId xmlns:a16="http://schemas.microsoft.com/office/drawing/2014/main" id="{4B97DF0B-3205-C64B-AC73-59E083CB5032}"/>
              </a:ext>
            </a:extLst>
          </p:cNvPr>
          <p:cNvSpPr/>
          <p:nvPr/>
        </p:nvSpPr>
        <p:spPr>
          <a:xfrm>
            <a:off x="813389" y="2218383"/>
            <a:ext cx="175437" cy="255030"/>
          </a:xfrm>
          <a:prstGeom prst="down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E01F8C-1F92-6847-8A52-AB2A286CE63D}"/>
              </a:ext>
            </a:extLst>
          </p:cNvPr>
          <p:cNvPicPr>
            <a:picLocks noChangeAspect="1"/>
          </p:cNvPicPr>
          <p:nvPr/>
        </p:nvPicPr>
        <p:blipFill>
          <a:blip r:embed="rId6"/>
          <a:stretch>
            <a:fillRect/>
          </a:stretch>
        </p:blipFill>
        <p:spPr>
          <a:xfrm>
            <a:off x="446423" y="3997390"/>
            <a:ext cx="925322" cy="1033721"/>
          </a:xfrm>
          <a:prstGeom prst="rect">
            <a:avLst/>
          </a:prstGeom>
          <a:solidFill>
            <a:srgbClr val="FFFFFF"/>
          </a:solidFill>
          <a:ln w="25400">
            <a:solidFill>
              <a:schemeClr val="accent6">
                <a:lumMod val="50000"/>
              </a:schemeClr>
            </a:solidFill>
          </a:ln>
        </p:spPr>
      </p:pic>
      <p:sp>
        <p:nvSpPr>
          <p:cNvPr id="7" name="Up Arrow 6">
            <a:extLst>
              <a:ext uri="{FF2B5EF4-FFF2-40B4-BE49-F238E27FC236}">
                <a16:creationId xmlns:a16="http://schemas.microsoft.com/office/drawing/2014/main" id="{EC96EFB2-6F9A-1F43-A170-DCA7EBA4FD48}"/>
              </a:ext>
            </a:extLst>
          </p:cNvPr>
          <p:cNvSpPr/>
          <p:nvPr/>
        </p:nvSpPr>
        <p:spPr>
          <a:xfrm>
            <a:off x="813390" y="3606202"/>
            <a:ext cx="175437" cy="265003"/>
          </a:xfrm>
          <a:prstGeom prst="upArrow">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F727A25C-C427-6B41-A382-29A4F2F7C374}"/>
              </a:ext>
            </a:extLst>
          </p:cNvPr>
          <p:cNvSpPr/>
          <p:nvPr/>
        </p:nvSpPr>
        <p:spPr>
          <a:xfrm>
            <a:off x="5986130" y="2987749"/>
            <a:ext cx="659219" cy="276446"/>
          </a:xfrm>
          <a:prstGeom prst="rightArrow">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26485"/>
    </mc:Choice>
    <mc:Fallback>
      <p:transition spd="slow" advTm="2648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29850" y="565400"/>
            <a:ext cx="9084300" cy="2847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1600"/>
              </a:spcAft>
              <a:buNone/>
            </a:pPr>
            <a:r>
              <a:rPr lang="en" sz="2000" b="1" i="1" dirty="0">
                <a:solidFill>
                  <a:srgbClr val="B45F06"/>
                </a:solidFill>
                <a:latin typeface="Roboto"/>
                <a:ea typeface="Roboto"/>
                <a:cs typeface="Roboto"/>
                <a:sym typeface="Roboto"/>
              </a:rPr>
              <a:t>Objective 2</a:t>
            </a:r>
            <a:r>
              <a:rPr lang="en" sz="2000" b="1" dirty="0">
                <a:solidFill>
                  <a:srgbClr val="B45F06"/>
                </a:solidFill>
                <a:latin typeface="Roboto"/>
                <a:ea typeface="Roboto"/>
                <a:cs typeface="Roboto"/>
                <a:sym typeface="Roboto"/>
              </a:rPr>
              <a:t>: Construct a new rating scale = f(“text” ,1* - 5* scores)</a:t>
            </a:r>
            <a:endParaRPr sz="2000" b="1" dirty="0">
              <a:solidFill>
                <a:srgbClr val="B45F06"/>
              </a:solidFill>
              <a:latin typeface="Roboto"/>
              <a:ea typeface="Roboto"/>
              <a:cs typeface="Roboto"/>
              <a:sym typeface="Roboto"/>
            </a:endParaRPr>
          </a:p>
        </p:txBody>
      </p:sp>
      <p:pic>
        <p:nvPicPr>
          <p:cNvPr id="243" name="Shape 243"/>
          <p:cNvPicPr preferRelativeResize="0"/>
          <p:nvPr/>
        </p:nvPicPr>
        <p:blipFill>
          <a:blip r:embed="rId3">
            <a:alphaModFix/>
          </a:blip>
          <a:stretch>
            <a:fillRect/>
          </a:stretch>
        </p:blipFill>
        <p:spPr>
          <a:xfrm>
            <a:off x="8196775" y="4669900"/>
            <a:ext cx="947225" cy="473600"/>
          </a:xfrm>
          <a:prstGeom prst="rect">
            <a:avLst/>
          </a:prstGeom>
          <a:noFill/>
          <a:ln>
            <a:noFill/>
          </a:ln>
        </p:spPr>
      </p:pic>
      <p:cxnSp>
        <p:nvCxnSpPr>
          <p:cNvPr id="244" name="Shape 244"/>
          <p:cNvCxnSpPr/>
          <p:nvPr/>
        </p:nvCxnSpPr>
        <p:spPr>
          <a:xfrm>
            <a:off x="29850" y="839300"/>
            <a:ext cx="9156000" cy="10800"/>
          </a:xfrm>
          <a:prstGeom prst="straightConnector1">
            <a:avLst/>
          </a:prstGeom>
          <a:noFill/>
          <a:ln w="28575" cap="flat" cmpd="sng">
            <a:solidFill>
              <a:srgbClr val="B45F06"/>
            </a:solidFill>
            <a:prstDash val="solid"/>
            <a:round/>
            <a:headEnd type="none" w="lg" len="lg"/>
            <a:tailEnd type="none" w="lg" len="lg"/>
          </a:ln>
        </p:spPr>
      </p:cxnSp>
      <p:cxnSp>
        <p:nvCxnSpPr>
          <p:cNvPr id="24" name="Shape 244">
            <a:extLst>
              <a:ext uri="{FF2B5EF4-FFF2-40B4-BE49-F238E27FC236}">
                <a16:creationId xmlns:a16="http://schemas.microsoft.com/office/drawing/2014/main" id="{D6A101A8-824B-6644-97C7-4D66F95915AA}"/>
              </a:ext>
            </a:extLst>
          </p:cNvPr>
          <p:cNvCxnSpPr>
            <a:cxnSpLocks/>
          </p:cNvCxnSpPr>
          <p:nvPr/>
        </p:nvCxnSpPr>
        <p:spPr>
          <a:xfrm>
            <a:off x="1174750" y="2635875"/>
            <a:ext cx="7395150" cy="0"/>
          </a:xfrm>
          <a:prstGeom prst="straightConnector1">
            <a:avLst/>
          </a:prstGeom>
          <a:noFill/>
          <a:ln w="3175" cap="flat" cmpd="sng">
            <a:solidFill>
              <a:schemeClr val="bg1">
                <a:lumMod val="75000"/>
              </a:schemeClr>
            </a:solidFill>
            <a:prstDash val="sysDash"/>
            <a:round/>
            <a:headEnd type="none" w="lg" len="lg"/>
            <a:tailEnd type="none" w="lg" len="lg"/>
          </a:ln>
        </p:spPr>
      </p:cxnSp>
      <p:cxnSp>
        <p:nvCxnSpPr>
          <p:cNvPr id="25" name="Shape 244">
            <a:extLst>
              <a:ext uri="{FF2B5EF4-FFF2-40B4-BE49-F238E27FC236}">
                <a16:creationId xmlns:a16="http://schemas.microsoft.com/office/drawing/2014/main" id="{F44504C6-8428-E344-9295-D91F7E554970}"/>
              </a:ext>
            </a:extLst>
          </p:cNvPr>
          <p:cNvCxnSpPr>
            <a:cxnSpLocks/>
          </p:cNvCxnSpPr>
          <p:nvPr/>
        </p:nvCxnSpPr>
        <p:spPr>
          <a:xfrm>
            <a:off x="475137" y="4329900"/>
            <a:ext cx="7395150" cy="0"/>
          </a:xfrm>
          <a:prstGeom prst="straightConnector1">
            <a:avLst/>
          </a:prstGeom>
          <a:noFill/>
          <a:ln w="3175" cap="flat" cmpd="sng">
            <a:solidFill>
              <a:schemeClr val="bg1">
                <a:lumMod val="75000"/>
              </a:schemeClr>
            </a:solidFill>
            <a:prstDash val="sysDash"/>
            <a:round/>
            <a:headEnd type="none" w="lg" len="lg"/>
            <a:tailEnd type="none" w="lg" len="lg"/>
          </a:ln>
        </p:spPr>
      </p:cxnSp>
      <p:sp>
        <p:nvSpPr>
          <p:cNvPr id="20" name="Cube 19">
            <a:extLst>
              <a:ext uri="{FF2B5EF4-FFF2-40B4-BE49-F238E27FC236}">
                <a16:creationId xmlns:a16="http://schemas.microsoft.com/office/drawing/2014/main" id="{5020532F-192C-A340-B29B-2DB948CF9264}"/>
              </a:ext>
            </a:extLst>
          </p:cNvPr>
          <p:cNvSpPr/>
          <p:nvPr/>
        </p:nvSpPr>
        <p:spPr>
          <a:xfrm>
            <a:off x="88402" y="2663104"/>
            <a:ext cx="1509278" cy="1696320"/>
          </a:xfrm>
          <a:prstGeom prst="cub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64E2E6C4-C04B-3242-88F7-7C3B53B3D98E}"/>
              </a:ext>
            </a:extLst>
          </p:cNvPr>
          <p:cNvSpPr/>
          <p:nvPr/>
        </p:nvSpPr>
        <p:spPr>
          <a:xfrm>
            <a:off x="1740614" y="2663104"/>
            <a:ext cx="1595138" cy="1705436"/>
          </a:xfrm>
          <a:prstGeom prst="cub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a:extLst>
              <a:ext uri="{FF2B5EF4-FFF2-40B4-BE49-F238E27FC236}">
                <a16:creationId xmlns:a16="http://schemas.microsoft.com/office/drawing/2014/main" id="{060B7A58-72F8-F543-AEB5-427EF47EFD3E}"/>
              </a:ext>
            </a:extLst>
          </p:cNvPr>
          <p:cNvSpPr/>
          <p:nvPr/>
        </p:nvSpPr>
        <p:spPr>
          <a:xfrm>
            <a:off x="3447012" y="2675383"/>
            <a:ext cx="1591783" cy="1679978"/>
          </a:xfrm>
          <a:prstGeom prst="cub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a:extLst>
              <a:ext uri="{FF2B5EF4-FFF2-40B4-BE49-F238E27FC236}">
                <a16:creationId xmlns:a16="http://schemas.microsoft.com/office/drawing/2014/main" id="{C023B904-A75B-3744-9362-641C70E0F2EE}"/>
              </a:ext>
            </a:extLst>
          </p:cNvPr>
          <p:cNvSpPr/>
          <p:nvPr/>
        </p:nvSpPr>
        <p:spPr>
          <a:xfrm>
            <a:off x="5224487" y="2626906"/>
            <a:ext cx="1636253" cy="1695450"/>
          </a:xfrm>
          <a:prstGeom prst="cub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13090AFB-B259-D147-B45D-420B294B0BBB}"/>
              </a:ext>
            </a:extLst>
          </p:cNvPr>
          <p:cNvSpPr/>
          <p:nvPr/>
        </p:nvSpPr>
        <p:spPr>
          <a:xfrm>
            <a:off x="7015674" y="2635875"/>
            <a:ext cx="1676395" cy="1694025"/>
          </a:xfrm>
          <a:prstGeom prst="cube">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2A3F635E-33A8-AF4A-84C7-24F4C255F2E5}"/>
              </a:ext>
            </a:extLst>
          </p:cNvPr>
          <p:cNvPicPr/>
          <p:nvPr/>
        </p:nvPicPr>
        <p:blipFill>
          <a:blip r:embed="rId4"/>
          <a:stretch>
            <a:fillRect/>
          </a:stretch>
        </p:blipFill>
        <p:spPr>
          <a:xfrm>
            <a:off x="103753" y="3011829"/>
            <a:ext cx="1128299" cy="1331251"/>
          </a:xfrm>
          <a:prstGeom prst="rect">
            <a:avLst/>
          </a:prstGeom>
        </p:spPr>
      </p:pic>
      <p:pic>
        <p:nvPicPr>
          <p:cNvPr id="33" name="Picture 32">
            <a:extLst>
              <a:ext uri="{FF2B5EF4-FFF2-40B4-BE49-F238E27FC236}">
                <a16:creationId xmlns:a16="http://schemas.microsoft.com/office/drawing/2014/main" id="{DDCA1FCC-EDB5-8C48-8FA1-3CEA35808AD1}"/>
              </a:ext>
            </a:extLst>
          </p:cNvPr>
          <p:cNvPicPr/>
          <p:nvPr/>
        </p:nvPicPr>
        <p:blipFill>
          <a:blip r:embed="rId5"/>
          <a:stretch>
            <a:fillRect/>
          </a:stretch>
        </p:blipFill>
        <p:spPr>
          <a:xfrm>
            <a:off x="3448116" y="3088503"/>
            <a:ext cx="1223578" cy="1293702"/>
          </a:xfrm>
          <a:prstGeom prst="rect">
            <a:avLst/>
          </a:prstGeom>
        </p:spPr>
      </p:pic>
      <p:pic>
        <p:nvPicPr>
          <p:cNvPr id="34" name="Picture 33">
            <a:extLst>
              <a:ext uri="{FF2B5EF4-FFF2-40B4-BE49-F238E27FC236}">
                <a16:creationId xmlns:a16="http://schemas.microsoft.com/office/drawing/2014/main" id="{B1CB15E4-09B8-BB4B-9AB5-2576EB05E85A}"/>
              </a:ext>
            </a:extLst>
          </p:cNvPr>
          <p:cNvPicPr/>
          <p:nvPr/>
        </p:nvPicPr>
        <p:blipFill>
          <a:blip r:embed="rId6"/>
          <a:stretch>
            <a:fillRect/>
          </a:stretch>
        </p:blipFill>
        <p:spPr>
          <a:xfrm>
            <a:off x="5212306" y="3049812"/>
            <a:ext cx="1232496" cy="1286158"/>
          </a:xfrm>
          <a:prstGeom prst="rect">
            <a:avLst/>
          </a:prstGeom>
        </p:spPr>
      </p:pic>
      <p:pic>
        <p:nvPicPr>
          <p:cNvPr id="35" name="Picture 34">
            <a:extLst>
              <a:ext uri="{FF2B5EF4-FFF2-40B4-BE49-F238E27FC236}">
                <a16:creationId xmlns:a16="http://schemas.microsoft.com/office/drawing/2014/main" id="{C29D577C-28BF-594B-BE60-05F9317D1A2E}"/>
              </a:ext>
            </a:extLst>
          </p:cNvPr>
          <p:cNvPicPr/>
          <p:nvPr/>
        </p:nvPicPr>
        <p:blipFill>
          <a:blip r:embed="rId7"/>
          <a:stretch>
            <a:fillRect/>
          </a:stretch>
        </p:blipFill>
        <p:spPr>
          <a:xfrm>
            <a:off x="7015674" y="3036197"/>
            <a:ext cx="1290125" cy="1279653"/>
          </a:xfrm>
          <a:prstGeom prst="rect">
            <a:avLst/>
          </a:prstGeom>
        </p:spPr>
      </p:pic>
      <p:sp>
        <p:nvSpPr>
          <p:cNvPr id="21" name="TextBox 20">
            <a:extLst>
              <a:ext uri="{FF2B5EF4-FFF2-40B4-BE49-F238E27FC236}">
                <a16:creationId xmlns:a16="http://schemas.microsoft.com/office/drawing/2014/main" id="{A8914B85-937F-DD44-9744-1BBA040A85DD}"/>
              </a:ext>
            </a:extLst>
          </p:cNvPr>
          <p:cNvSpPr txBox="1"/>
          <p:nvPr/>
        </p:nvSpPr>
        <p:spPr>
          <a:xfrm>
            <a:off x="7002695" y="4014662"/>
            <a:ext cx="1303103" cy="292388"/>
          </a:xfrm>
          <a:prstGeom prst="rect">
            <a:avLst/>
          </a:prstGeom>
          <a:solidFill>
            <a:schemeClr val="bg1"/>
          </a:solidFill>
        </p:spPr>
        <p:txBody>
          <a:bodyPr wrap="square" rtlCol="0">
            <a:spAutoFit/>
          </a:bodyPr>
          <a:lstStyle/>
          <a:p>
            <a:pPr algn="ctr"/>
            <a:r>
              <a:rPr lang="en-US" sz="1300" dirty="0">
                <a:solidFill>
                  <a:srgbClr val="FF0000"/>
                </a:solidFill>
              </a:rPr>
              <a:t>Culture</a:t>
            </a:r>
          </a:p>
        </p:txBody>
      </p:sp>
      <p:sp>
        <p:nvSpPr>
          <p:cNvPr id="23" name="Rectangle 22">
            <a:extLst>
              <a:ext uri="{FF2B5EF4-FFF2-40B4-BE49-F238E27FC236}">
                <a16:creationId xmlns:a16="http://schemas.microsoft.com/office/drawing/2014/main" id="{08BAA24E-6344-8443-B4C3-22363EB22CD5}"/>
              </a:ext>
            </a:extLst>
          </p:cNvPr>
          <p:cNvSpPr/>
          <p:nvPr/>
        </p:nvSpPr>
        <p:spPr>
          <a:xfrm>
            <a:off x="5236463" y="3970976"/>
            <a:ext cx="1208339" cy="35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Management</a:t>
            </a:r>
          </a:p>
        </p:txBody>
      </p:sp>
      <p:pic>
        <p:nvPicPr>
          <p:cNvPr id="26" name="Picture 25">
            <a:extLst>
              <a:ext uri="{FF2B5EF4-FFF2-40B4-BE49-F238E27FC236}">
                <a16:creationId xmlns:a16="http://schemas.microsoft.com/office/drawing/2014/main" id="{70FEB712-062D-4E4F-96A5-E494E0D5F94D}"/>
              </a:ext>
            </a:extLst>
          </p:cNvPr>
          <p:cNvPicPr>
            <a:picLocks noChangeAspect="1"/>
          </p:cNvPicPr>
          <p:nvPr/>
        </p:nvPicPr>
        <p:blipFill>
          <a:blip r:embed="rId8"/>
          <a:stretch>
            <a:fillRect/>
          </a:stretch>
        </p:blipFill>
        <p:spPr>
          <a:xfrm>
            <a:off x="491580" y="2062936"/>
            <a:ext cx="552201" cy="756275"/>
          </a:xfrm>
          <a:prstGeom prst="rect">
            <a:avLst/>
          </a:prstGeom>
        </p:spPr>
      </p:pic>
      <p:pic>
        <p:nvPicPr>
          <p:cNvPr id="36" name="Picture 35">
            <a:extLst>
              <a:ext uri="{FF2B5EF4-FFF2-40B4-BE49-F238E27FC236}">
                <a16:creationId xmlns:a16="http://schemas.microsoft.com/office/drawing/2014/main" id="{7466048D-B154-D545-A648-65F004DDB929}"/>
              </a:ext>
            </a:extLst>
          </p:cNvPr>
          <p:cNvPicPr>
            <a:picLocks noChangeAspect="1"/>
          </p:cNvPicPr>
          <p:nvPr/>
        </p:nvPicPr>
        <p:blipFill>
          <a:blip r:embed="rId9"/>
          <a:stretch>
            <a:fillRect/>
          </a:stretch>
        </p:blipFill>
        <p:spPr>
          <a:xfrm>
            <a:off x="1829018" y="2575612"/>
            <a:ext cx="1525148" cy="268114"/>
          </a:xfrm>
          <a:prstGeom prst="rect">
            <a:avLst/>
          </a:prstGeom>
        </p:spPr>
      </p:pic>
      <p:pic>
        <p:nvPicPr>
          <p:cNvPr id="41" name="Picture 40">
            <a:extLst>
              <a:ext uri="{FF2B5EF4-FFF2-40B4-BE49-F238E27FC236}">
                <a16:creationId xmlns:a16="http://schemas.microsoft.com/office/drawing/2014/main" id="{55BCBFC9-6EEF-7447-936B-C684D96CE80D}"/>
              </a:ext>
            </a:extLst>
          </p:cNvPr>
          <p:cNvPicPr>
            <a:picLocks noChangeAspect="1"/>
          </p:cNvPicPr>
          <p:nvPr/>
        </p:nvPicPr>
        <p:blipFill>
          <a:blip r:embed="rId9"/>
          <a:stretch>
            <a:fillRect/>
          </a:stretch>
        </p:blipFill>
        <p:spPr>
          <a:xfrm>
            <a:off x="3574189" y="2560374"/>
            <a:ext cx="1430274" cy="271150"/>
          </a:xfrm>
          <a:prstGeom prst="rect">
            <a:avLst/>
          </a:prstGeom>
        </p:spPr>
      </p:pic>
      <p:pic>
        <p:nvPicPr>
          <p:cNvPr id="38" name="Picture 37">
            <a:extLst>
              <a:ext uri="{FF2B5EF4-FFF2-40B4-BE49-F238E27FC236}">
                <a16:creationId xmlns:a16="http://schemas.microsoft.com/office/drawing/2014/main" id="{584CC93C-AF4D-0348-992A-1DAEEE398ECB}"/>
              </a:ext>
            </a:extLst>
          </p:cNvPr>
          <p:cNvPicPr>
            <a:picLocks noChangeAspect="1"/>
          </p:cNvPicPr>
          <p:nvPr/>
        </p:nvPicPr>
        <p:blipFill>
          <a:blip r:embed="rId10"/>
          <a:stretch>
            <a:fillRect/>
          </a:stretch>
        </p:blipFill>
        <p:spPr>
          <a:xfrm>
            <a:off x="5318865" y="2574602"/>
            <a:ext cx="1407110" cy="292629"/>
          </a:xfrm>
          <a:prstGeom prst="rect">
            <a:avLst/>
          </a:prstGeom>
        </p:spPr>
      </p:pic>
      <p:pic>
        <p:nvPicPr>
          <p:cNvPr id="39" name="Picture 38">
            <a:extLst>
              <a:ext uri="{FF2B5EF4-FFF2-40B4-BE49-F238E27FC236}">
                <a16:creationId xmlns:a16="http://schemas.microsoft.com/office/drawing/2014/main" id="{5824FAA2-4BEF-6446-AA53-25A6044819EC}"/>
              </a:ext>
            </a:extLst>
          </p:cNvPr>
          <p:cNvPicPr>
            <a:picLocks noChangeAspect="1"/>
          </p:cNvPicPr>
          <p:nvPr/>
        </p:nvPicPr>
        <p:blipFill>
          <a:blip r:embed="rId11"/>
          <a:stretch>
            <a:fillRect/>
          </a:stretch>
        </p:blipFill>
        <p:spPr>
          <a:xfrm>
            <a:off x="7431612" y="2143886"/>
            <a:ext cx="1021633" cy="716098"/>
          </a:xfrm>
          <a:prstGeom prst="rect">
            <a:avLst/>
          </a:prstGeom>
        </p:spPr>
      </p:pic>
      <p:sp>
        <p:nvSpPr>
          <p:cNvPr id="43" name="Pentagon 42">
            <a:extLst>
              <a:ext uri="{FF2B5EF4-FFF2-40B4-BE49-F238E27FC236}">
                <a16:creationId xmlns:a16="http://schemas.microsoft.com/office/drawing/2014/main" id="{510F9C08-058B-7049-8FB2-1F0C27670910}"/>
              </a:ext>
            </a:extLst>
          </p:cNvPr>
          <p:cNvSpPr/>
          <p:nvPr/>
        </p:nvSpPr>
        <p:spPr>
          <a:xfrm>
            <a:off x="103753" y="989208"/>
            <a:ext cx="8588316" cy="890216"/>
          </a:xfrm>
          <a:prstGeom prst="homePlate">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ln>
                  <a:solidFill>
                    <a:sysClr val="windowText" lastClr="000000"/>
                  </a:solidFill>
                </a:ln>
                <a:solidFill>
                  <a:schemeClr val="tx1"/>
                </a:solidFill>
              </a:rPr>
              <a:t>Top 1 companies for work-life balance, compensation-benefit, job security, management, culture.</a:t>
            </a:r>
          </a:p>
        </p:txBody>
      </p:sp>
      <p:pic>
        <p:nvPicPr>
          <p:cNvPr id="44" name="Picture 43">
            <a:extLst>
              <a:ext uri="{FF2B5EF4-FFF2-40B4-BE49-F238E27FC236}">
                <a16:creationId xmlns:a16="http://schemas.microsoft.com/office/drawing/2014/main" id="{9BE68615-627F-6C41-B704-61FF7B2B0D56}"/>
              </a:ext>
            </a:extLst>
          </p:cNvPr>
          <p:cNvPicPr>
            <a:picLocks noChangeAspect="1"/>
          </p:cNvPicPr>
          <p:nvPr/>
        </p:nvPicPr>
        <p:blipFill>
          <a:blip r:embed="rId12"/>
          <a:stretch>
            <a:fillRect/>
          </a:stretch>
        </p:blipFill>
        <p:spPr>
          <a:xfrm>
            <a:off x="1702292" y="3036197"/>
            <a:ext cx="1228522" cy="1319164"/>
          </a:xfrm>
          <a:prstGeom prst="rect">
            <a:avLst/>
          </a:prstGeom>
        </p:spPr>
      </p:pic>
      <p:sp>
        <p:nvSpPr>
          <p:cNvPr id="48" name="Rectangle 47">
            <a:extLst>
              <a:ext uri="{FF2B5EF4-FFF2-40B4-BE49-F238E27FC236}">
                <a16:creationId xmlns:a16="http://schemas.microsoft.com/office/drawing/2014/main" id="{501A4741-2209-0847-AF54-836EF23ECBE2}"/>
              </a:ext>
            </a:extLst>
          </p:cNvPr>
          <p:cNvSpPr/>
          <p:nvPr/>
        </p:nvSpPr>
        <p:spPr>
          <a:xfrm>
            <a:off x="1716652" y="4009616"/>
            <a:ext cx="1193308" cy="35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FF0000"/>
                </a:solidFill>
              </a:rPr>
              <a:t>Compensation &amp; benefit</a:t>
            </a:r>
          </a:p>
        </p:txBody>
      </p:sp>
      <p:sp>
        <p:nvSpPr>
          <p:cNvPr id="49" name="Rectangle 48">
            <a:extLst>
              <a:ext uri="{FF2B5EF4-FFF2-40B4-BE49-F238E27FC236}">
                <a16:creationId xmlns:a16="http://schemas.microsoft.com/office/drawing/2014/main" id="{61E50CC7-E3ED-E84D-A892-27356AD62662}"/>
              </a:ext>
            </a:extLst>
          </p:cNvPr>
          <p:cNvSpPr/>
          <p:nvPr/>
        </p:nvSpPr>
        <p:spPr>
          <a:xfrm>
            <a:off x="88597" y="4009616"/>
            <a:ext cx="1135819" cy="358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rgbClr val="FF0000"/>
                </a:solidFill>
              </a:rPr>
              <a:t>Work life balance</a:t>
            </a:r>
          </a:p>
        </p:txBody>
      </p:sp>
      <p:sp>
        <p:nvSpPr>
          <p:cNvPr id="45" name="TextBox 44">
            <a:extLst>
              <a:ext uri="{FF2B5EF4-FFF2-40B4-BE49-F238E27FC236}">
                <a16:creationId xmlns:a16="http://schemas.microsoft.com/office/drawing/2014/main" id="{2EDCAC7B-5CED-B847-B682-B6D40D5D0787}"/>
              </a:ext>
            </a:extLst>
          </p:cNvPr>
          <p:cNvSpPr txBox="1"/>
          <p:nvPr/>
        </p:nvSpPr>
        <p:spPr>
          <a:xfrm>
            <a:off x="3640182" y="4087091"/>
            <a:ext cx="774499" cy="307777"/>
          </a:xfrm>
          <a:prstGeom prst="rect">
            <a:avLst/>
          </a:prstGeom>
          <a:solidFill>
            <a:schemeClr val="bg1"/>
          </a:solidFill>
        </p:spPr>
        <p:txBody>
          <a:bodyPr wrap="square" rtlCol="0">
            <a:spAutoFit/>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19446"/>
    </mc:Choice>
    <mc:Fallback>
      <p:transition spd="slow" advTm="1944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39045" y="138224"/>
            <a:ext cx="87561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B45F06"/>
                </a:solidFill>
              </a:rPr>
              <a:t>OBJECTIVES</a:t>
            </a:r>
            <a:endParaRPr sz="3600" b="1" dirty="0">
              <a:solidFill>
                <a:srgbClr val="B45F06"/>
              </a:solidFill>
            </a:endParaRPr>
          </a:p>
        </p:txBody>
      </p:sp>
      <p:cxnSp>
        <p:nvCxnSpPr>
          <p:cNvPr id="12" name="Shape 138">
            <a:extLst>
              <a:ext uri="{FF2B5EF4-FFF2-40B4-BE49-F238E27FC236}">
                <a16:creationId xmlns:a16="http://schemas.microsoft.com/office/drawing/2014/main" id="{ACC14205-7D23-5B41-86BE-5ACB6E6C7B8B}"/>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8" name="Pentagon 7">
            <a:extLst>
              <a:ext uri="{FF2B5EF4-FFF2-40B4-BE49-F238E27FC236}">
                <a16:creationId xmlns:a16="http://schemas.microsoft.com/office/drawing/2014/main" id="{B676F41D-F704-2A49-8FA7-CDDDF51998F7}"/>
              </a:ext>
            </a:extLst>
          </p:cNvPr>
          <p:cNvSpPr/>
          <p:nvPr/>
        </p:nvSpPr>
        <p:spPr>
          <a:xfrm>
            <a:off x="55727" y="1305830"/>
            <a:ext cx="2846962" cy="903768"/>
          </a:xfrm>
          <a:prstGeom prst="homePlat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b="1" dirty="0">
                <a:solidFill>
                  <a:schemeClr val="bg1">
                    <a:lumMod val="65000"/>
                  </a:schemeClr>
                </a:solidFill>
              </a:rPr>
              <a:t>Determine if the text comments provide more insight employees’ satisfaction information</a:t>
            </a:r>
            <a:endParaRPr lang="en-US" b="1" dirty="0">
              <a:solidFill>
                <a:schemeClr val="bg1">
                  <a:lumMod val="65000"/>
                </a:schemeClr>
              </a:solidFill>
            </a:endParaRPr>
          </a:p>
        </p:txBody>
      </p:sp>
      <p:sp>
        <p:nvSpPr>
          <p:cNvPr id="9" name="TextBox 8">
            <a:extLst>
              <a:ext uri="{FF2B5EF4-FFF2-40B4-BE49-F238E27FC236}">
                <a16:creationId xmlns:a16="http://schemas.microsoft.com/office/drawing/2014/main" id="{E9C1A898-20FB-414F-9103-0C61717CE963}"/>
              </a:ext>
            </a:extLst>
          </p:cNvPr>
          <p:cNvSpPr txBox="1"/>
          <p:nvPr/>
        </p:nvSpPr>
        <p:spPr>
          <a:xfrm>
            <a:off x="55726" y="998053"/>
            <a:ext cx="2759336"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b="1" dirty="0">
                <a:solidFill>
                  <a:schemeClr val="bg1">
                    <a:lumMod val="65000"/>
                  </a:schemeClr>
                </a:solidFill>
              </a:rPr>
              <a:t>Objective 1: test hypothesis</a:t>
            </a:r>
          </a:p>
        </p:txBody>
      </p:sp>
      <p:sp>
        <p:nvSpPr>
          <p:cNvPr id="17" name="Pentagon 16">
            <a:extLst>
              <a:ext uri="{FF2B5EF4-FFF2-40B4-BE49-F238E27FC236}">
                <a16:creationId xmlns:a16="http://schemas.microsoft.com/office/drawing/2014/main" id="{6F9B7ACD-CB3C-1142-9370-AE55165C33AB}"/>
              </a:ext>
            </a:extLst>
          </p:cNvPr>
          <p:cNvSpPr/>
          <p:nvPr/>
        </p:nvSpPr>
        <p:spPr>
          <a:xfrm>
            <a:off x="2902689" y="2047310"/>
            <a:ext cx="3023378" cy="903768"/>
          </a:xfrm>
          <a:prstGeom prst="homePlat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lumMod val="65000"/>
                  </a:schemeClr>
                </a:solidFill>
              </a:rPr>
              <a:t>Construct a new rating scale by combining “text” scores and standard 1 - 5 numeric scores</a:t>
            </a:r>
          </a:p>
        </p:txBody>
      </p:sp>
      <p:sp>
        <p:nvSpPr>
          <p:cNvPr id="18" name="TextBox 17">
            <a:extLst>
              <a:ext uri="{FF2B5EF4-FFF2-40B4-BE49-F238E27FC236}">
                <a16:creationId xmlns:a16="http://schemas.microsoft.com/office/drawing/2014/main" id="{3FE4FB04-0496-5B46-B352-96E7B1974F09}"/>
              </a:ext>
            </a:extLst>
          </p:cNvPr>
          <p:cNvSpPr txBox="1"/>
          <p:nvPr/>
        </p:nvSpPr>
        <p:spPr>
          <a:xfrm>
            <a:off x="2815062" y="1806941"/>
            <a:ext cx="3498111" cy="307777"/>
          </a:xfrm>
          <a:prstGeom prst="rect">
            <a:avLst/>
          </a:prstGeom>
          <a:solidFill>
            <a:schemeClr val="bg1">
              <a:lumMod val="85000"/>
            </a:schemeClr>
          </a:solidFill>
          <a:ln>
            <a:solidFill>
              <a:schemeClr val="bg1">
                <a:lumMod val="85000"/>
              </a:schemeClr>
            </a:solidFill>
          </a:ln>
        </p:spPr>
        <p:txBody>
          <a:bodyPr wrap="square" rtlCol="0">
            <a:spAutoFit/>
          </a:bodyPr>
          <a:lstStyle/>
          <a:p>
            <a:r>
              <a:rPr lang="en-US" b="1" dirty="0">
                <a:solidFill>
                  <a:schemeClr val="bg1">
                    <a:lumMod val="65000"/>
                  </a:schemeClr>
                </a:solidFill>
              </a:rPr>
              <a:t>Objective 2: develop back-end product</a:t>
            </a:r>
          </a:p>
        </p:txBody>
      </p:sp>
      <p:sp>
        <p:nvSpPr>
          <p:cNvPr id="19" name="Pentagon 18">
            <a:extLst>
              <a:ext uri="{FF2B5EF4-FFF2-40B4-BE49-F238E27FC236}">
                <a16:creationId xmlns:a16="http://schemas.microsoft.com/office/drawing/2014/main" id="{20D0B7F2-E5F6-6C4B-81AE-E3B5B3F1325B}"/>
              </a:ext>
            </a:extLst>
          </p:cNvPr>
          <p:cNvSpPr/>
          <p:nvPr/>
        </p:nvSpPr>
        <p:spPr>
          <a:xfrm>
            <a:off x="5906185" y="2971732"/>
            <a:ext cx="3034011" cy="903768"/>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solidFill>
              </a:rPr>
              <a:t>Develop a </a:t>
            </a:r>
            <a:r>
              <a:rPr lang="en" b="1" dirty="0">
                <a:solidFill>
                  <a:schemeClr val="bg1"/>
                </a:solidFill>
              </a:rPr>
              <a:t>recommend</a:t>
            </a:r>
            <a:r>
              <a:rPr lang="en-US" b="1" dirty="0" err="1">
                <a:solidFill>
                  <a:schemeClr val="bg1"/>
                </a:solidFill>
              </a:rPr>
              <a:t>er</a:t>
            </a:r>
            <a:r>
              <a:rPr lang="en" b="1" dirty="0">
                <a:solidFill>
                  <a:schemeClr val="bg1"/>
                </a:solidFill>
              </a:rPr>
              <a:t> system for each job seeker</a:t>
            </a:r>
            <a:endParaRPr lang="en-US" b="1" dirty="0">
              <a:solidFill>
                <a:schemeClr val="bg1"/>
              </a:solidFill>
            </a:endParaRPr>
          </a:p>
        </p:txBody>
      </p:sp>
      <p:sp>
        <p:nvSpPr>
          <p:cNvPr id="20" name="TextBox 19">
            <a:extLst>
              <a:ext uri="{FF2B5EF4-FFF2-40B4-BE49-F238E27FC236}">
                <a16:creationId xmlns:a16="http://schemas.microsoft.com/office/drawing/2014/main" id="{7A4331B4-677A-714C-B7F7-9BAE2CB2BDD2}"/>
              </a:ext>
            </a:extLst>
          </p:cNvPr>
          <p:cNvSpPr txBox="1"/>
          <p:nvPr/>
        </p:nvSpPr>
        <p:spPr>
          <a:xfrm>
            <a:off x="5777613" y="2690419"/>
            <a:ext cx="3592437" cy="307777"/>
          </a:xfrm>
          <a:prstGeom prst="rect">
            <a:avLst/>
          </a:prstGeom>
          <a:noFill/>
        </p:spPr>
        <p:txBody>
          <a:bodyPr wrap="square" rtlCol="0">
            <a:spAutoFit/>
          </a:bodyPr>
          <a:lstStyle/>
          <a:p>
            <a:r>
              <a:rPr lang="en-US" b="1" dirty="0">
                <a:solidFill>
                  <a:srgbClr val="FF0000"/>
                </a:solidFill>
              </a:rPr>
              <a:t>Objective 3: develop front-end product</a:t>
            </a:r>
          </a:p>
        </p:txBody>
      </p:sp>
      <p:sp>
        <p:nvSpPr>
          <p:cNvPr id="13" name="TextBox 12">
            <a:extLst>
              <a:ext uri="{FF2B5EF4-FFF2-40B4-BE49-F238E27FC236}">
                <a16:creationId xmlns:a16="http://schemas.microsoft.com/office/drawing/2014/main" id="{BE2EB34C-0619-FD4C-9F14-E809AAE21459}"/>
              </a:ext>
            </a:extLst>
          </p:cNvPr>
          <p:cNvSpPr txBox="1"/>
          <p:nvPr/>
        </p:nvSpPr>
        <p:spPr>
          <a:xfrm>
            <a:off x="55726" y="2307265"/>
            <a:ext cx="2400395" cy="2462213"/>
          </a:xfrm>
          <a:prstGeom prst="rect">
            <a:avLst/>
          </a:prstGeom>
          <a:solidFill>
            <a:schemeClr val="bg1">
              <a:lumMod val="85000"/>
            </a:schemeClr>
          </a:solidFill>
          <a:ln>
            <a:solidFill>
              <a:schemeClr val="bg1">
                <a:lumMod val="85000"/>
              </a:schemeClr>
            </a:solidFill>
          </a:ln>
        </p:spPr>
        <p:txBody>
          <a:bodyPr wrap="square" rtlCol="0">
            <a:spAutoFit/>
          </a:bodyPr>
          <a:lstStyle/>
          <a:p>
            <a:pPr marL="285750" indent="-285750">
              <a:buFontTx/>
              <a:buChar char="-"/>
            </a:pPr>
            <a:r>
              <a:rPr lang="en-US" b="1" dirty="0" err="1">
                <a:solidFill>
                  <a:schemeClr val="bg1">
                    <a:lumMod val="65000"/>
                  </a:schemeClr>
                </a:solidFill>
              </a:rPr>
              <a:t>KMeans</a:t>
            </a:r>
            <a:endParaRPr lang="en-US" b="1" dirty="0">
              <a:solidFill>
                <a:schemeClr val="bg1">
                  <a:lumMod val="65000"/>
                </a:schemeClr>
              </a:solidFill>
            </a:endParaRPr>
          </a:p>
          <a:p>
            <a:pPr marL="285750" indent="-285750">
              <a:buFontTx/>
              <a:buChar char="-"/>
            </a:pPr>
            <a:r>
              <a:rPr lang="en-US" b="1" dirty="0">
                <a:solidFill>
                  <a:schemeClr val="bg1">
                    <a:lumMod val="65000"/>
                  </a:schemeClr>
                </a:solidFill>
              </a:rPr>
              <a:t>PCA</a:t>
            </a:r>
          </a:p>
          <a:p>
            <a:endParaRPr lang="en" b="1" dirty="0">
              <a:solidFill>
                <a:schemeClr val="bg1">
                  <a:lumMod val="65000"/>
                </a:schemeClr>
              </a:solidFill>
            </a:endParaRPr>
          </a:p>
          <a:p>
            <a:pPr marL="285750" indent="-285750">
              <a:buFontTx/>
              <a:buChar char="-"/>
            </a:pPr>
            <a:r>
              <a:rPr lang="en-US" b="1" dirty="0">
                <a:solidFill>
                  <a:schemeClr val="bg1">
                    <a:lumMod val="65000"/>
                  </a:schemeClr>
                </a:solidFill>
              </a:rPr>
              <a:t>Logistic Regression</a:t>
            </a:r>
          </a:p>
          <a:p>
            <a:pPr marL="285750" indent="-285750">
              <a:buFontTx/>
              <a:buChar char="-"/>
            </a:pPr>
            <a:r>
              <a:rPr lang="en-US" b="1" dirty="0">
                <a:solidFill>
                  <a:schemeClr val="bg1">
                    <a:lumMod val="65000"/>
                  </a:schemeClr>
                </a:solidFill>
              </a:rPr>
              <a:t>Decision Tree</a:t>
            </a:r>
          </a:p>
          <a:p>
            <a:pPr marL="285750" indent="-285750">
              <a:buFontTx/>
              <a:buChar char="-"/>
            </a:pPr>
            <a:r>
              <a:rPr lang="en-US" b="1" dirty="0">
                <a:solidFill>
                  <a:schemeClr val="bg1">
                    <a:lumMod val="65000"/>
                  </a:schemeClr>
                </a:solidFill>
              </a:rPr>
              <a:t>Ada Boosting</a:t>
            </a:r>
          </a:p>
          <a:p>
            <a:pPr marL="285750" indent="-285750">
              <a:buFontTx/>
              <a:buChar char="-"/>
            </a:pPr>
            <a:r>
              <a:rPr lang="en-US" b="1" dirty="0">
                <a:solidFill>
                  <a:schemeClr val="bg1">
                    <a:lumMod val="65000"/>
                  </a:schemeClr>
                </a:solidFill>
              </a:rPr>
              <a:t>Naive Bayes</a:t>
            </a:r>
          </a:p>
          <a:p>
            <a:pPr marL="285750" indent="-285750">
              <a:buFontTx/>
              <a:buChar char="-"/>
            </a:pPr>
            <a:r>
              <a:rPr lang="en-US" b="1" dirty="0">
                <a:solidFill>
                  <a:schemeClr val="bg1">
                    <a:lumMod val="65000"/>
                  </a:schemeClr>
                </a:solidFill>
              </a:rPr>
              <a:t>Random Forest</a:t>
            </a:r>
          </a:p>
          <a:p>
            <a:pPr marL="285750" indent="-285750">
              <a:buFontTx/>
              <a:buChar char="-"/>
            </a:pPr>
            <a:r>
              <a:rPr lang="en-US" b="1" dirty="0">
                <a:solidFill>
                  <a:schemeClr val="bg1">
                    <a:lumMod val="65000"/>
                  </a:schemeClr>
                </a:solidFill>
              </a:rPr>
              <a:t>Gradient Boosting</a:t>
            </a:r>
          </a:p>
          <a:p>
            <a:pPr marL="285750" indent="-285750">
              <a:buFontTx/>
              <a:buChar char="-"/>
            </a:pPr>
            <a:endParaRPr lang="en" b="1" dirty="0">
              <a:solidFill>
                <a:schemeClr val="bg1">
                  <a:lumMod val="65000"/>
                </a:schemeClr>
              </a:solidFill>
            </a:endParaRPr>
          </a:p>
          <a:p>
            <a:pPr marL="285750" indent="-285750">
              <a:buFontTx/>
              <a:buChar char="-"/>
            </a:pPr>
            <a:endParaRPr lang="en-US" b="1" dirty="0">
              <a:solidFill>
                <a:schemeClr val="bg1">
                  <a:lumMod val="65000"/>
                </a:schemeClr>
              </a:solidFill>
            </a:endParaRPr>
          </a:p>
        </p:txBody>
      </p:sp>
      <p:sp>
        <p:nvSpPr>
          <p:cNvPr id="22" name="TextBox 21">
            <a:extLst>
              <a:ext uri="{FF2B5EF4-FFF2-40B4-BE49-F238E27FC236}">
                <a16:creationId xmlns:a16="http://schemas.microsoft.com/office/drawing/2014/main" id="{CCE6C9BD-933F-B64A-92A4-248566F7C966}"/>
              </a:ext>
            </a:extLst>
          </p:cNvPr>
          <p:cNvSpPr txBox="1"/>
          <p:nvPr/>
        </p:nvSpPr>
        <p:spPr>
          <a:xfrm>
            <a:off x="2902689" y="3097335"/>
            <a:ext cx="2576810" cy="1384995"/>
          </a:xfrm>
          <a:prstGeom prst="rect">
            <a:avLst/>
          </a:prstGeom>
          <a:solidFill>
            <a:schemeClr val="bg1">
              <a:lumMod val="85000"/>
            </a:schemeClr>
          </a:solidFill>
          <a:ln>
            <a:solidFill>
              <a:schemeClr val="bg1">
                <a:lumMod val="85000"/>
              </a:schemeClr>
            </a:solidFill>
          </a:ln>
        </p:spPr>
        <p:txBody>
          <a:bodyPr wrap="square" rtlCol="0">
            <a:spAutoFit/>
          </a:bodyPr>
          <a:lstStyle/>
          <a:p>
            <a:pPr marL="114300" lvl="0">
              <a:spcBef>
                <a:spcPts val="1600"/>
              </a:spcBef>
              <a:buClr>
                <a:srgbClr val="B45F06"/>
              </a:buClr>
              <a:buSzPts val="1800"/>
            </a:pPr>
            <a:r>
              <a:rPr lang="en-US" b="1" dirty="0">
                <a:solidFill>
                  <a:schemeClr val="bg1">
                    <a:lumMod val="65000"/>
                  </a:schemeClr>
                </a:solidFill>
              </a:rPr>
              <a:t>Sentiment Analysis (Natural Language Processing) for text review scoring.</a:t>
            </a:r>
          </a:p>
          <a:p>
            <a:pPr marL="285750" indent="-285750">
              <a:buFontTx/>
              <a:buChar char="-"/>
            </a:pPr>
            <a:endParaRPr lang="en" b="1" dirty="0">
              <a:solidFill>
                <a:schemeClr val="bg1">
                  <a:lumMod val="65000"/>
                </a:schemeClr>
              </a:solidFill>
            </a:endParaRPr>
          </a:p>
          <a:p>
            <a:pPr marL="285750" indent="-285750">
              <a:buFontTx/>
              <a:buChar char="-"/>
            </a:pPr>
            <a:endParaRPr lang="en-US" b="1" dirty="0">
              <a:solidFill>
                <a:schemeClr val="bg1">
                  <a:lumMod val="65000"/>
                </a:schemeClr>
              </a:solidFill>
            </a:endParaRPr>
          </a:p>
        </p:txBody>
      </p:sp>
      <p:sp>
        <p:nvSpPr>
          <p:cNvPr id="23" name="TextBox 22">
            <a:extLst>
              <a:ext uri="{FF2B5EF4-FFF2-40B4-BE49-F238E27FC236}">
                <a16:creationId xmlns:a16="http://schemas.microsoft.com/office/drawing/2014/main" id="{A2B5AFAA-759C-8240-AB68-7D771AA15346}"/>
              </a:ext>
            </a:extLst>
          </p:cNvPr>
          <p:cNvSpPr txBox="1"/>
          <p:nvPr/>
        </p:nvSpPr>
        <p:spPr>
          <a:xfrm>
            <a:off x="5906186" y="3942920"/>
            <a:ext cx="2567964" cy="1159292"/>
          </a:xfrm>
          <a:prstGeom prst="rect">
            <a:avLst/>
          </a:prstGeom>
          <a:noFill/>
          <a:ln>
            <a:solidFill>
              <a:schemeClr val="bg1">
                <a:lumMod val="75000"/>
              </a:schemeClr>
            </a:solidFill>
          </a:ln>
        </p:spPr>
        <p:txBody>
          <a:bodyPr wrap="square" rtlCol="0">
            <a:spAutoFit/>
          </a:bodyPr>
          <a:lstStyle/>
          <a:p>
            <a:pPr marL="114300" lvl="0">
              <a:spcBef>
                <a:spcPts val="1600"/>
              </a:spcBef>
              <a:buClr>
                <a:srgbClr val="B45F06"/>
              </a:buClr>
              <a:buSzPts val="1800"/>
            </a:pPr>
            <a:r>
              <a:rPr lang="en" b="1" dirty="0">
                <a:solidFill>
                  <a:srgbClr val="FF0000"/>
                </a:solidFill>
              </a:rPr>
              <a:t>“Revised” Matrix Factorization</a:t>
            </a:r>
          </a:p>
          <a:p>
            <a:pPr marL="114300" lvl="0">
              <a:spcBef>
                <a:spcPts val="1600"/>
              </a:spcBef>
              <a:buClr>
                <a:srgbClr val="B45F06"/>
              </a:buClr>
              <a:buSzPts val="1800"/>
            </a:pPr>
            <a:r>
              <a:rPr lang="en" b="1" dirty="0">
                <a:solidFill>
                  <a:srgbClr val="FF0000"/>
                </a:solidFill>
              </a:rPr>
              <a:t>Web-app</a:t>
            </a:r>
          </a:p>
          <a:p>
            <a:pPr marL="285750" indent="-285750">
              <a:buFontTx/>
              <a:buChar char="-"/>
            </a:pPr>
            <a:endParaRPr lang="en-US" b="1" dirty="0">
              <a:solidFill>
                <a:schemeClr val="accent1">
                  <a:lumMod val="50000"/>
                </a:schemeClr>
              </a:solidFill>
            </a:endParaRPr>
          </a:p>
        </p:txBody>
      </p:sp>
    </p:spTree>
    <p:extLst>
      <p:ext uri="{BB962C8B-B14F-4D97-AF65-F5344CB8AC3E}">
        <p14:creationId xmlns:p14="http://schemas.microsoft.com/office/powerpoint/2010/main" val="369483553"/>
      </p:ext>
    </p:extLst>
  </p:cSld>
  <p:clrMapOvr>
    <a:masterClrMapping/>
  </p:clrMapOvr>
  <mc:AlternateContent xmlns:mc="http://schemas.openxmlformats.org/markup-compatibility/2006">
    <mc:Choice xmlns:p14="http://schemas.microsoft.com/office/powerpoint/2010/main" Requires="p14">
      <p:transition spd="slow" p14:dur="2000" advTm="14283"/>
    </mc:Choice>
    <mc:Fallback>
      <p:transition spd="slow" advTm="1428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9850" y="565400"/>
            <a:ext cx="9084300" cy="2847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1600"/>
              </a:spcAft>
              <a:buNone/>
            </a:pPr>
            <a:r>
              <a:rPr lang="en" sz="2000" b="1" i="1" dirty="0">
                <a:solidFill>
                  <a:srgbClr val="B45F06"/>
                </a:solidFill>
                <a:latin typeface="Roboto"/>
                <a:ea typeface="Roboto"/>
                <a:cs typeface="Roboto"/>
                <a:sym typeface="Roboto"/>
              </a:rPr>
              <a:t>Objective 3</a:t>
            </a:r>
            <a:r>
              <a:rPr lang="en" sz="2000" b="1" dirty="0">
                <a:solidFill>
                  <a:srgbClr val="B45F06"/>
                </a:solidFill>
                <a:latin typeface="Roboto"/>
                <a:ea typeface="Roboto"/>
                <a:cs typeface="Roboto"/>
                <a:sym typeface="Roboto"/>
              </a:rPr>
              <a:t>: </a:t>
            </a:r>
            <a:r>
              <a:rPr lang="en-US" sz="2000" b="1" dirty="0">
                <a:solidFill>
                  <a:srgbClr val="B45F06"/>
                </a:solidFill>
                <a:latin typeface="Roboto"/>
                <a:ea typeface="Roboto"/>
                <a:cs typeface="Roboto"/>
                <a:sym typeface="Roboto"/>
              </a:rPr>
              <a:t>recommender system and web-app for each job seeker</a:t>
            </a:r>
            <a:endParaRPr sz="2000" b="1" dirty="0">
              <a:solidFill>
                <a:srgbClr val="B45F06"/>
              </a:solidFill>
              <a:latin typeface="Roboto"/>
              <a:ea typeface="Roboto"/>
              <a:cs typeface="Roboto"/>
              <a:sym typeface="Roboto"/>
            </a:endParaRPr>
          </a:p>
        </p:txBody>
      </p:sp>
      <p:pic>
        <p:nvPicPr>
          <p:cNvPr id="252" name="Shape 252"/>
          <p:cNvPicPr preferRelativeResize="0"/>
          <p:nvPr/>
        </p:nvPicPr>
        <p:blipFill>
          <a:blip r:embed="rId3">
            <a:alphaModFix/>
          </a:blip>
          <a:stretch>
            <a:fillRect/>
          </a:stretch>
        </p:blipFill>
        <p:spPr>
          <a:xfrm>
            <a:off x="8196775" y="4669900"/>
            <a:ext cx="947225" cy="473600"/>
          </a:xfrm>
          <a:prstGeom prst="rect">
            <a:avLst/>
          </a:prstGeom>
          <a:noFill/>
          <a:ln>
            <a:noFill/>
          </a:ln>
        </p:spPr>
      </p:pic>
      <p:cxnSp>
        <p:nvCxnSpPr>
          <p:cNvPr id="253" name="Shape 253"/>
          <p:cNvCxnSpPr/>
          <p:nvPr/>
        </p:nvCxnSpPr>
        <p:spPr>
          <a:xfrm>
            <a:off x="0" y="565400"/>
            <a:ext cx="9156000" cy="10800"/>
          </a:xfrm>
          <a:prstGeom prst="straightConnector1">
            <a:avLst/>
          </a:prstGeom>
          <a:noFill/>
          <a:ln w="28575" cap="flat" cmpd="sng">
            <a:solidFill>
              <a:srgbClr val="B45F06"/>
            </a:solidFill>
            <a:prstDash val="solid"/>
            <a:round/>
            <a:headEnd type="none" w="lg" len="lg"/>
            <a:tailEnd type="none" w="lg" len="lg"/>
          </a:ln>
        </p:spPr>
      </p:cxnSp>
      <p:pic>
        <p:nvPicPr>
          <p:cNvPr id="3" name="Picture 2">
            <a:extLst>
              <a:ext uri="{FF2B5EF4-FFF2-40B4-BE49-F238E27FC236}">
                <a16:creationId xmlns:a16="http://schemas.microsoft.com/office/drawing/2014/main" id="{69D8CB64-BA18-184D-971C-2075A48EF008}"/>
              </a:ext>
            </a:extLst>
          </p:cNvPr>
          <p:cNvPicPr>
            <a:picLocks noChangeAspect="1"/>
          </p:cNvPicPr>
          <p:nvPr/>
        </p:nvPicPr>
        <p:blipFill>
          <a:blip r:embed="rId4"/>
          <a:stretch>
            <a:fillRect/>
          </a:stretch>
        </p:blipFill>
        <p:spPr>
          <a:xfrm>
            <a:off x="531627" y="1058978"/>
            <a:ext cx="5230481" cy="3763229"/>
          </a:xfrm>
          <a:prstGeom prst="rect">
            <a:avLst/>
          </a:prstGeom>
        </p:spPr>
      </p:pic>
      <p:sp>
        <p:nvSpPr>
          <p:cNvPr id="4" name="TextBox 3">
            <a:extLst>
              <a:ext uri="{FF2B5EF4-FFF2-40B4-BE49-F238E27FC236}">
                <a16:creationId xmlns:a16="http://schemas.microsoft.com/office/drawing/2014/main" id="{39642BFC-3E9D-F944-835E-E81D64B35545}"/>
              </a:ext>
            </a:extLst>
          </p:cNvPr>
          <p:cNvSpPr txBox="1"/>
          <p:nvPr/>
        </p:nvSpPr>
        <p:spPr>
          <a:xfrm rot="16200000">
            <a:off x="-308343" y="2607695"/>
            <a:ext cx="1180214" cy="307777"/>
          </a:xfrm>
          <a:prstGeom prst="rect">
            <a:avLst/>
          </a:prstGeom>
          <a:noFill/>
        </p:spPr>
        <p:txBody>
          <a:bodyPr wrap="square" rtlCol="0">
            <a:spAutoFit/>
          </a:bodyPr>
          <a:lstStyle/>
          <a:p>
            <a:r>
              <a:rPr lang="en-US" dirty="0"/>
              <a:t>Companies</a:t>
            </a:r>
          </a:p>
        </p:txBody>
      </p:sp>
      <p:sp>
        <p:nvSpPr>
          <p:cNvPr id="6" name="TextBox 5">
            <a:extLst>
              <a:ext uri="{FF2B5EF4-FFF2-40B4-BE49-F238E27FC236}">
                <a16:creationId xmlns:a16="http://schemas.microsoft.com/office/drawing/2014/main" id="{E947E5DF-D84C-DF49-B668-9869D4C5CC58}"/>
              </a:ext>
            </a:extLst>
          </p:cNvPr>
          <p:cNvSpPr txBox="1"/>
          <p:nvPr/>
        </p:nvSpPr>
        <p:spPr>
          <a:xfrm>
            <a:off x="2955851" y="697794"/>
            <a:ext cx="1371600" cy="307777"/>
          </a:xfrm>
          <a:prstGeom prst="rect">
            <a:avLst/>
          </a:prstGeom>
          <a:noFill/>
        </p:spPr>
        <p:txBody>
          <a:bodyPr wrap="square" rtlCol="0">
            <a:spAutoFit/>
          </a:bodyPr>
          <a:lstStyle/>
          <a:p>
            <a:r>
              <a:rPr lang="en-US" dirty="0"/>
              <a:t>Features</a:t>
            </a:r>
          </a:p>
        </p:txBody>
      </p:sp>
      <p:sp>
        <p:nvSpPr>
          <p:cNvPr id="7" name="TextBox 6">
            <a:extLst>
              <a:ext uri="{FF2B5EF4-FFF2-40B4-BE49-F238E27FC236}">
                <a16:creationId xmlns:a16="http://schemas.microsoft.com/office/drawing/2014/main" id="{B12231EE-8223-8E41-80A2-4DF9A7B9ACE1}"/>
              </a:ext>
            </a:extLst>
          </p:cNvPr>
          <p:cNvSpPr txBox="1"/>
          <p:nvPr/>
        </p:nvSpPr>
        <p:spPr>
          <a:xfrm>
            <a:off x="6092455" y="1203010"/>
            <a:ext cx="2785731" cy="2970044"/>
          </a:xfrm>
          <a:prstGeom prst="rect">
            <a:avLst/>
          </a:prstGeom>
          <a:noFill/>
        </p:spPr>
        <p:txBody>
          <a:bodyPr wrap="square" rtlCol="0">
            <a:spAutoFit/>
          </a:bodyPr>
          <a:lstStyle/>
          <a:p>
            <a:r>
              <a:rPr lang="en-US" b="1" dirty="0"/>
              <a:t>”</a:t>
            </a:r>
            <a:r>
              <a:rPr lang="en-US" sz="1700" b="1" dirty="0"/>
              <a:t>Adjusted” Matrix Factorization method:</a:t>
            </a:r>
          </a:p>
          <a:p>
            <a:pPr marL="285750" indent="-285750">
              <a:buFont typeface="Arial" panose="020B0604020202020204" pitchFamily="34" charset="0"/>
              <a:buChar char="•"/>
            </a:pPr>
            <a:r>
              <a:rPr lang="en-US" sz="1700" dirty="0"/>
              <a:t>Both ”text” and rating scores were combined in generating feature matrix</a:t>
            </a:r>
          </a:p>
          <a:p>
            <a:pPr marL="285750" indent="-285750">
              <a:buFont typeface="Arial" panose="020B0604020202020204" pitchFamily="34" charset="0"/>
              <a:buChar char="•"/>
            </a:pPr>
            <a:endParaRPr lang="en-US" sz="1700" dirty="0"/>
          </a:p>
          <a:p>
            <a:pPr marL="285750" indent="-285750">
              <a:buFont typeface="Arial" panose="020B0604020202020204" pitchFamily="34" charset="0"/>
              <a:buChar char="•"/>
            </a:pPr>
            <a:r>
              <a:rPr lang="en-US" sz="1700" dirty="0"/>
              <a:t>Temporal, institutional, personal factors were also incorporated into missing imputation</a:t>
            </a:r>
          </a:p>
        </p:txBody>
      </p:sp>
    </p:spTree>
    <p:extLst>
      <p:ext uri="{BB962C8B-B14F-4D97-AF65-F5344CB8AC3E}">
        <p14:creationId xmlns:p14="http://schemas.microsoft.com/office/powerpoint/2010/main" val="3002032874"/>
      </p:ext>
    </p:extLst>
  </p:cSld>
  <p:clrMapOvr>
    <a:masterClrMapping/>
  </p:clrMapOvr>
  <mc:AlternateContent xmlns:mc="http://schemas.openxmlformats.org/markup-compatibility/2006">
    <mc:Choice xmlns:p14="http://schemas.microsoft.com/office/powerpoint/2010/main" Requires="p14">
      <p:transition spd="slow" p14:dur="2000" advTm="33039"/>
    </mc:Choice>
    <mc:Fallback>
      <p:transition spd="slow" advTm="3303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29850" y="565400"/>
            <a:ext cx="9084300" cy="2847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0"/>
              </a:spcAft>
              <a:buNone/>
            </a:pPr>
            <a:endParaRPr sz="2400" b="1" i="1" dirty="0">
              <a:solidFill>
                <a:srgbClr val="B45F06"/>
              </a:solidFill>
              <a:latin typeface="Roboto"/>
              <a:ea typeface="Roboto"/>
              <a:cs typeface="Roboto"/>
              <a:sym typeface="Roboto"/>
            </a:endParaRPr>
          </a:p>
          <a:p>
            <a:pPr marL="0" lvl="0" indent="0" rtl="0">
              <a:lnSpc>
                <a:spcPct val="115000"/>
              </a:lnSpc>
              <a:spcBef>
                <a:spcPts val="1600"/>
              </a:spcBef>
              <a:spcAft>
                <a:spcPts val="1600"/>
              </a:spcAft>
              <a:buNone/>
            </a:pPr>
            <a:r>
              <a:rPr lang="en" sz="2000" b="1" i="1" dirty="0">
                <a:solidFill>
                  <a:srgbClr val="B45F06"/>
                </a:solidFill>
                <a:latin typeface="Roboto"/>
                <a:ea typeface="Roboto"/>
                <a:cs typeface="Roboto"/>
                <a:sym typeface="Roboto"/>
              </a:rPr>
              <a:t>Objective 3</a:t>
            </a:r>
            <a:r>
              <a:rPr lang="en" sz="2000" b="1" dirty="0">
                <a:solidFill>
                  <a:srgbClr val="B45F06"/>
                </a:solidFill>
                <a:latin typeface="Roboto"/>
                <a:ea typeface="Roboto"/>
                <a:cs typeface="Roboto"/>
                <a:sym typeface="Roboto"/>
              </a:rPr>
              <a:t>: </a:t>
            </a:r>
            <a:r>
              <a:rPr lang="en-US" sz="2000" b="1" dirty="0">
                <a:solidFill>
                  <a:srgbClr val="B45F06"/>
                </a:solidFill>
                <a:latin typeface="Roboto"/>
                <a:ea typeface="Roboto"/>
                <a:cs typeface="Roboto"/>
                <a:sym typeface="Roboto"/>
              </a:rPr>
              <a:t>recommender system and web-app for each job seeker</a:t>
            </a:r>
            <a:endParaRPr sz="2000" b="1" dirty="0">
              <a:solidFill>
                <a:srgbClr val="B45F06"/>
              </a:solidFill>
              <a:latin typeface="Roboto"/>
              <a:ea typeface="Roboto"/>
              <a:cs typeface="Roboto"/>
              <a:sym typeface="Roboto"/>
            </a:endParaRPr>
          </a:p>
        </p:txBody>
      </p:sp>
      <p:pic>
        <p:nvPicPr>
          <p:cNvPr id="252" name="Shape 252"/>
          <p:cNvPicPr preferRelativeResize="0"/>
          <p:nvPr/>
        </p:nvPicPr>
        <p:blipFill>
          <a:blip r:embed="rId6">
            <a:alphaModFix/>
          </a:blip>
          <a:stretch>
            <a:fillRect/>
          </a:stretch>
        </p:blipFill>
        <p:spPr>
          <a:xfrm>
            <a:off x="8196775" y="4669900"/>
            <a:ext cx="947225" cy="473600"/>
          </a:xfrm>
          <a:prstGeom prst="rect">
            <a:avLst/>
          </a:prstGeom>
          <a:noFill/>
          <a:ln>
            <a:noFill/>
          </a:ln>
        </p:spPr>
      </p:pic>
      <p:cxnSp>
        <p:nvCxnSpPr>
          <p:cNvPr id="253" name="Shape 253"/>
          <p:cNvCxnSpPr/>
          <p:nvPr/>
        </p:nvCxnSpPr>
        <p:spPr>
          <a:xfrm>
            <a:off x="0" y="565400"/>
            <a:ext cx="9156000" cy="10800"/>
          </a:xfrm>
          <a:prstGeom prst="straightConnector1">
            <a:avLst/>
          </a:prstGeom>
          <a:noFill/>
          <a:ln w="28575" cap="flat" cmpd="sng">
            <a:solidFill>
              <a:srgbClr val="B45F06"/>
            </a:solidFill>
            <a:prstDash val="solid"/>
            <a:round/>
            <a:headEnd type="none" w="lg" len="lg"/>
            <a:tailEnd type="none" w="lg" len="lg"/>
          </a:ln>
        </p:spPr>
      </p:cxnSp>
      <p:pic>
        <p:nvPicPr>
          <p:cNvPr id="6" name="web-video">
            <a:hlinkClick r:id="" action="ppaction://media"/>
            <a:extLst>
              <a:ext uri="{FF2B5EF4-FFF2-40B4-BE49-F238E27FC236}">
                <a16:creationId xmlns:a16="http://schemas.microsoft.com/office/drawing/2014/main" id="{D0FF1575-66AF-C74A-9544-EAB0D040211D}"/>
              </a:ext>
            </a:extLst>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2275840" y="758300"/>
            <a:ext cx="6258560" cy="3911600"/>
          </a:xfrm>
          <a:prstGeom prst="rect">
            <a:avLst/>
          </a:prstGeom>
        </p:spPr>
      </p:pic>
      <p:sp>
        <p:nvSpPr>
          <p:cNvPr id="7" name="TextBox 6">
            <a:extLst>
              <a:ext uri="{FF2B5EF4-FFF2-40B4-BE49-F238E27FC236}">
                <a16:creationId xmlns:a16="http://schemas.microsoft.com/office/drawing/2014/main" id="{D04DDF51-B8C2-6742-A8F9-F9D403C08AE1}"/>
              </a:ext>
            </a:extLst>
          </p:cNvPr>
          <p:cNvSpPr txBox="1"/>
          <p:nvPr/>
        </p:nvSpPr>
        <p:spPr>
          <a:xfrm>
            <a:off x="29850" y="941150"/>
            <a:ext cx="1862450" cy="307777"/>
          </a:xfrm>
          <a:prstGeom prst="rect">
            <a:avLst/>
          </a:prstGeom>
          <a:noFill/>
        </p:spPr>
        <p:txBody>
          <a:bodyPr wrap="square" rtlCol="0">
            <a:spAutoFit/>
          </a:bodyPr>
          <a:lstStyle/>
          <a:p>
            <a:r>
              <a:rPr lang="en-US" u="sng" dirty="0">
                <a:solidFill>
                  <a:schemeClr val="accent5">
                    <a:lumMod val="75000"/>
                  </a:schemeClr>
                </a:solidFill>
              </a:rPr>
              <a:t>bestfitcompany.net</a:t>
            </a:r>
          </a:p>
        </p:txBody>
      </p:sp>
    </p:spTree>
    <p:custDataLst>
      <p:tags r:id="rId1"/>
    </p:custDataLst>
    <p:extLst>
      <p:ext uri="{BB962C8B-B14F-4D97-AF65-F5344CB8AC3E}">
        <p14:creationId xmlns:p14="http://schemas.microsoft.com/office/powerpoint/2010/main" val="3139824323"/>
      </p:ext>
    </p:extLst>
  </p:cSld>
  <p:clrMapOvr>
    <a:masterClrMapping/>
  </p:clrMapOvr>
  <mc:AlternateContent xmlns:mc="http://schemas.openxmlformats.org/markup-compatibility/2006">
    <mc:Choice xmlns:p14="http://schemas.microsoft.com/office/powerpoint/2010/main" Requires="p14">
      <p:transition spd="slow" p14:dur="2000" advTm="17735"/>
    </mc:Choice>
    <mc:Fallback>
      <p:transition spd="slow" advTm="177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2442" objId="6"/>
        <p14:stopEvt time="11202" objId="6"/>
        <p14:playEvt time="16860" objId="6"/>
        <p14:stopEvt time="17735" objId="6"/>
      </p14:showEvtLst>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2850" y="91750"/>
            <a:ext cx="90783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000" b="1" dirty="0">
                <a:solidFill>
                  <a:srgbClr val="B45F06"/>
                </a:solidFill>
              </a:rPr>
              <a:t>Why is </a:t>
            </a:r>
            <a:r>
              <a:rPr lang="en-US" sz="3000" b="1" dirty="0">
                <a:solidFill>
                  <a:srgbClr val="B45F06"/>
                </a:solidFill>
              </a:rPr>
              <a:t>employee</a:t>
            </a:r>
            <a:r>
              <a:rPr lang="en" sz="3000" b="1" dirty="0">
                <a:solidFill>
                  <a:srgbClr val="B45F06"/>
                </a:solidFill>
              </a:rPr>
              <a:t> satisfaction measure</a:t>
            </a:r>
            <a:r>
              <a:rPr lang="en-US" sz="3000" b="1" dirty="0" err="1">
                <a:solidFill>
                  <a:srgbClr val="B45F06"/>
                </a:solidFill>
              </a:rPr>
              <a:t>ment</a:t>
            </a:r>
            <a:r>
              <a:rPr lang="en" sz="3000" b="1" dirty="0">
                <a:solidFill>
                  <a:srgbClr val="B45F06"/>
                </a:solidFill>
              </a:rPr>
              <a:t> important?</a:t>
            </a:r>
            <a:endParaRPr sz="3000" b="1" dirty="0">
              <a:solidFill>
                <a:srgbClr val="B45F06"/>
              </a:solidFill>
            </a:endParaRPr>
          </a:p>
        </p:txBody>
      </p:sp>
      <p:pic>
        <p:nvPicPr>
          <p:cNvPr id="93" name="Shape 93"/>
          <p:cNvPicPr preferRelativeResize="0"/>
          <p:nvPr/>
        </p:nvPicPr>
        <p:blipFill>
          <a:blip r:embed="rId3">
            <a:alphaModFix/>
          </a:blip>
          <a:stretch>
            <a:fillRect/>
          </a:stretch>
        </p:blipFill>
        <p:spPr>
          <a:xfrm>
            <a:off x="8196775" y="4669900"/>
            <a:ext cx="947225" cy="473600"/>
          </a:xfrm>
          <a:prstGeom prst="rect">
            <a:avLst/>
          </a:prstGeom>
          <a:noFill/>
          <a:ln>
            <a:noFill/>
          </a:ln>
        </p:spPr>
      </p:pic>
      <p:pic>
        <p:nvPicPr>
          <p:cNvPr id="95" name="Shape 95"/>
          <p:cNvPicPr preferRelativeResize="0"/>
          <p:nvPr/>
        </p:nvPicPr>
        <p:blipFill>
          <a:blip r:embed="rId4">
            <a:alphaModFix/>
          </a:blip>
          <a:stretch>
            <a:fillRect/>
          </a:stretch>
        </p:blipFill>
        <p:spPr>
          <a:xfrm>
            <a:off x="4461426" y="1368599"/>
            <a:ext cx="4136524" cy="3703099"/>
          </a:xfrm>
          <a:prstGeom prst="rect">
            <a:avLst/>
          </a:prstGeom>
          <a:noFill/>
          <a:ln>
            <a:noFill/>
          </a:ln>
        </p:spPr>
      </p:pic>
      <p:pic>
        <p:nvPicPr>
          <p:cNvPr id="96" name="Shape 96"/>
          <p:cNvPicPr preferRelativeResize="0"/>
          <p:nvPr/>
        </p:nvPicPr>
        <p:blipFill>
          <a:blip r:embed="rId5">
            <a:alphaModFix/>
          </a:blip>
          <a:stretch>
            <a:fillRect/>
          </a:stretch>
        </p:blipFill>
        <p:spPr>
          <a:xfrm>
            <a:off x="152400" y="1373941"/>
            <a:ext cx="4126075" cy="3734942"/>
          </a:xfrm>
          <a:prstGeom prst="rect">
            <a:avLst/>
          </a:prstGeom>
          <a:noFill/>
          <a:ln>
            <a:noFill/>
          </a:ln>
        </p:spPr>
      </p:pic>
      <p:sp>
        <p:nvSpPr>
          <p:cNvPr id="97" name="Shape 97"/>
          <p:cNvSpPr txBox="1"/>
          <p:nvPr/>
        </p:nvSpPr>
        <p:spPr>
          <a:xfrm>
            <a:off x="1421188" y="1021350"/>
            <a:ext cx="1588500" cy="314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200" u="sng" dirty="0">
                <a:solidFill>
                  <a:srgbClr val="783F04"/>
                </a:solidFill>
              </a:rPr>
              <a:t>Employers</a:t>
            </a:r>
            <a:endParaRPr sz="2200" u="sng" dirty="0">
              <a:solidFill>
                <a:srgbClr val="783F04"/>
              </a:solidFill>
            </a:endParaRPr>
          </a:p>
        </p:txBody>
      </p:sp>
      <p:sp>
        <p:nvSpPr>
          <p:cNvPr id="98" name="Shape 98"/>
          <p:cNvSpPr txBox="1"/>
          <p:nvPr/>
        </p:nvSpPr>
        <p:spPr>
          <a:xfrm>
            <a:off x="6486077" y="1053900"/>
            <a:ext cx="1792500" cy="314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200" u="sng" dirty="0">
                <a:solidFill>
                  <a:srgbClr val="783F04"/>
                </a:solidFill>
              </a:rPr>
              <a:t>Job Seekers</a:t>
            </a:r>
            <a:endParaRPr sz="2200" u="sng" dirty="0">
              <a:solidFill>
                <a:srgbClr val="783F04"/>
              </a:solidFill>
            </a:endParaRPr>
          </a:p>
        </p:txBody>
      </p:sp>
      <p:cxnSp>
        <p:nvCxnSpPr>
          <p:cNvPr id="9" name="Shape 138">
            <a:extLst>
              <a:ext uri="{FF2B5EF4-FFF2-40B4-BE49-F238E27FC236}">
                <a16:creationId xmlns:a16="http://schemas.microsoft.com/office/drawing/2014/main" id="{7D893AEB-600F-4D45-B6B1-073690F2C398}"/>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Tree>
  </p:cSld>
  <p:clrMapOvr>
    <a:masterClrMapping/>
  </p:clrMapOvr>
  <mc:AlternateContent xmlns:mc="http://schemas.openxmlformats.org/markup-compatibility/2006">
    <mc:Choice xmlns:p14="http://schemas.microsoft.com/office/powerpoint/2010/main" Requires="p14">
      <p:transition spd="slow" p14:dur="2000" advTm="29979"/>
    </mc:Choice>
    <mc:Fallback>
      <p:transition spd="slow" advTm="2997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162450" y="565400"/>
            <a:ext cx="8951700" cy="284700"/>
          </a:xfrm>
          <a:prstGeom prst="rect">
            <a:avLst/>
          </a:prstGeom>
        </p:spPr>
        <p:txBody>
          <a:bodyPr spcFirstLastPara="1" wrap="square" lIns="91425" tIns="91425" rIns="91425" bIns="91425" anchor="b" anchorCtr="0">
            <a:noAutofit/>
          </a:bodyPr>
          <a:lstStyle/>
          <a:p>
            <a:pPr marL="0" lvl="0" indent="0" rtl="0">
              <a:lnSpc>
                <a:spcPct val="115000"/>
              </a:lnSpc>
              <a:spcBef>
                <a:spcPts val="0"/>
              </a:spcBef>
              <a:spcAft>
                <a:spcPts val="0"/>
              </a:spcAft>
              <a:buNone/>
            </a:pPr>
            <a:endParaRPr sz="2400" b="1" i="1">
              <a:solidFill>
                <a:srgbClr val="B45F06"/>
              </a:solidFill>
              <a:latin typeface="Roboto"/>
              <a:ea typeface="Roboto"/>
              <a:cs typeface="Roboto"/>
              <a:sym typeface="Roboto"/>
            </a:endParaRPr>
          </a:p>
          <a:p>
            <a:pPr marL="0" lvl="0" indent="0" rtl="0">
              <a:lnSpc>
                <a:spcPct val="115000"/>
              </a:lnSpc>
              <a:spcBef>
                <a:spcPts val="1600"/>
              </a:spcBef>
              <a:spcAft>
                <a:spcPts val="0"/>
              </a:spcAft>
              <a:buNone/>
            </a:pPr>
            <a:endParaRPr sz="2400" b="1" i="1">
              <a:solidFill>
                <a:srgbClr val="B45F06"/>
              </a:solidFill>
              <a:latin typeface="Roboto"/>
              <a:ea typeface="Roboto"/>
              <a:cs typeface="Roboto"/>
              <a:sym typeface="Roboto"/>
            </a:endParaRPr>
          </a:p>
          <a:p>
            <a:pPr marL="0" lvl="0" indent="0" rtl="0">
              <a:lnSpc>
                <a:spcPct val="115000"/>
              </a:lnSpc>
              <a:spcBef>
                <a:spcPts val="1600"/>
              </a:spcBef>
              <a:spcAft>
                <a:spcPts val="1600"/>
              </a:spcAft>
              <a:buNone/>
            </a:pPr>
            <a:r>
              <a:rPr lang="en" sz="2400" b="1" i="1">
                <a:solidFill>
                  <a:srgbClr val="B45F06"/>
                </a:solidFill>
                <a:latin typeface="Roboto"/>
                <a:ea typeface="Roboto"/>
                <a:cs typeface="Roboto"/>
                <a:sym typeface="Roboto"/>
              </a:rPr>
              <a:t>Future Direction</a:t>
            </a:r>
            <a:endParaRPr sz="2300" b="1">
              <a:solidFill>
                <a:srgbClr val="B45F06"/>
              </a:solidFill>
              <a:latin typeface="Roboto"/>
              <a:ea typeface="Roboto"/>
              <a:cs typeface="Roboto"/>
              <a:sym typeface="Roboto"/>
            </a:endParaRPr>
          </a:p>
        </p:txBody>
      </p:sp>
      <p:sp>
        <p:nvSpPr>
          <p:cNvPr id="265" name="Shape 265"/>
          <p:cNvSpPr txBox="1">
            <a:spLocks noGrp="1"/>
          </p:cNvSpPr>
          <p:nvPr>
            <p:ph type="body" idx="1"/>
          </p:nvPr>
        </p:nvSpPr>
        <p:spPr>
          <a:xfrm>
            <a:off x="96150" y="1014450"/>
            <a:ext cx="3675750" cy="3491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endParaRPr sz="2000" b="1" dirty="0">
              <a:solidFill>
                <a:srgbClr val="B45F06"/>
              </a:solidFill>
            </a:endParaRPr>
          </a:p>
          <a:p>
            <a:pPr marL="0" indent="0">
              <a:lnSpc>
                <a:spcPct val="115000"/>
              </a:lnSpc>
              <a:spcBef>
                <a:spcPts val="1600"/>
              </a:spcBef>
              <a:buNone/>
            </a:pPr>
            <a:r>
              <a:rPr lang="en-US" sz="2000" b="1" dirty="0">
                <a:solidFill>
                  <a:srgbClr val="B45F06"/>
                </a:solidFill>
              </a:rPr>
              <a:t>1. Develop web-app version 2 including companies’ scores and information.</a:t>
            </a:r>
          </a:p>
          <a:p>
            <a:pPr marL="0" marR="0" lvl="0" indent="0" algn="l" rtl="0">
              <a:lnSpc>
                <a:spcPct val="115000"/>
              </a:lnSpc>
              <a:spcBef>
                <a:spcPts val="1600"/>
              </a:spcBef>
              <a:spcAft>
                <a:spcPts val="0"/>
              </a:spcAft>
              <a:buNone/>
            </a:pPr>
            <a:r>
              <a:rPr lang="en-US" sz="2000" b="1" dirty="0">
                <a:solidFill>
                  <a:srgbClr val="B45F06"/>
                </a:solidFill>
              </a:rPr>
              <a:t>2. Estimate overall score using spatial temporal mixed model.</a:t>
            </a:r>
          </a:p>
          <a:p>
            <a:pPr marL="0" marR="0" lvl="0" indent="0" algn="l" rtl="0">
              <a:lnSpc>
                <a:spcPct val="115000"/>
              </a:lnSpc>
              <a:spcBef>
                <a:spcPts val="1600"/>
              </a:spcBef>
              <a:spcAft>
                <a:spcPts val="0"/>
              </a:spcAft>
              <a:buNone/>
            </a:pPr>
            <a:r>
              <a:rPr lang="en" sz="2000" b="1" dirty="0">
                <a:solidFill>
                  <a:srgbClr val="B45F06"/>
                </a:solidFill>
              </a:rPr>
              <a:t>3. Forecast employees’ ratings for each companies. </a:t>
            </a:r>
            <a:endParaRPr sz="2000" b="1" dirty="0">
              <a:solidFill>
                <a:srgbClr val="B45F06"/>
              </a:solidFill>
            </a:endParaRPr>
          </a:p>
          <a:p>
            <a:pPr marL="0" marR="0" lvl="0" indent="0" algn="l" rtl="0">
              <a:lnSpc>
                <a:spcPct val="115000"/>
              </a:lnSpc>
              <a:spcBef>
                <a:spcPts val="1600"/>
              </a:spcBef>
              <a:spcAft>
                <a:spcPts val="0"/>
              </a:spcAft>
              <a:buNone/>
            </a:pPr>
            <a:endParaRPr sz="1700" b="1" dirty="0">
              <a:solidFill>
                <a:srgbClr val="B45F06"/>
              </a:solidFill>
            </a:endParaRPr>
          </a:p>
          <a:p>
            <a:pPr marL="0" marR="0" lvl="0" indent="0" algn="l" rtl="0">
              <a:lnSpc>
                <a:spcPct val="115000"/>
              </a:lnSpc>
              <a:spcBef>
                <a:spcPts val="1600"/>
              </a:spcBef>
              <a:spcAft>
                <a:spcPts val="0"/>
              </a:spcAft>
              <a:buNone/>
            </a:pPr>
            <a:endParaRPr sz="1700" b="1" dirty="0">
              <a:solidFill>
                <a:srgbClr val="B45F06"/>
              </a:solidFill>
            </a:endParaRPr>
          </a:p>
          <a:p>
            <a:pPr marL="0" marR="0" lvl="0" indent="0" algn="l" rtl="0">
              <a:lnSpc>
                <a:spcPct val="115000"/>
              </a:lnSpc>
              <a:spcBef>
                <a:spcPts val="1600"/>
              </a:spcBef>
              <a:spcAft>
                <a:spcPts val="0"/>
              </a:spcAft>
              <a:buNone/>
            </a:pPr>
            <a:endParaRPr sz="1700" b="1" dirty="0">
              <a:solidFill>
                <a:srgbClr val="B45F06"/>
              </a:solidFill>
            </a:endParaRPr>
          </a:p>
          <a:p>
            <a:pPr marL="0" lvl="0" indent="0" rtl="0">
              <a:spcBef>
                <a:spcPts val="1600"/>
              </a:spcBef>
              <a:spcAft>
                <a:spcPts val="1600"/>
              </a:spcAft>
              <a:buNone/>
            </a:pPr>
            <a:endParaRPr dirty="0">
              <a:solidFill>
                <a:srgbClr val="000000"/>
              </a:solidFill>
            </a:endParaRPr>
          </a:p>
        </p:txBody>
      </p:sp>
      <p:cxnSp>
        <p:nvCxnSpPr>
          <p:cNvPr id="263" name="Shape 263"/>
          <p:cNvCxnSpPr>
            <a:cxnSpLocks/>
          </p:cNvCxnSpPr>
          <p:nvPr/>
        </p:nvCxnSpPr>
        <p:spPr>
          <a:xfrm>
            <a:off x="29850" y="839300"/>
            <a:ext cx="3742050" cy="0"/>
          </a:xfrm>
          <a:prstGeom prst="straightConnector1">
            <a:avLst/>
          </a:prstGeom>
          <a:noFill/>
          <a:ln w="28575" cap="flat" cmpd="sng">
            <a:solidFill>
              <a:srgbClr val="B45F06"/>
            </a:solidFill>
            <a:prstDash val="solid"/>
            <a:round/>
            <a:headEnd type="none" w="lg" len="lg"/>
            <a:tailEnd type="none" w="lg" len="lg"/>
          </a:ln>
        </p:spPr>
      </p:cxnSp>
      <p:pic>
        <p:nvPicPr>
          <p:cNvPr id="7" name="Picture 6">
            <a:extLst>
              <a:ext uri="{FF2B5EF4-FFF2-40B4-BE49-F238E27FC236}">
                <a16:creationId xmlns:a16="http://schemas.microsoft.com/office/drawing/2014/main" id="{5C0A9711-9878-6140-AFE6-213C6514DF0D}"/>
              </a:ext>
            </a:extLst>
          </p:cNvPr>
          <p:cNvPicPr>
            <a:picLocks noChangeAspect="1"/>
          </p:cNvPicPr>
          <p:nvPr/>
        </p:nvPicPr>
        <p:blipFill>
          <a:blip r:embed="rId3"/>
          <a:stretch>
            <a:fillRect/>
          </a:stretch>
        </p:blipFill>
        <p:spPr>
          <a:xfrm>
            <a:off x="5342138" y="182880"/>
            <a:ext cx="2973821" cy="2205990"/>
          </a:xfrm>
          <a:prstGeom prst="rect">
            <a:avLst/>
          </a:prstGeom>
          <a:ln>
            <a:solidFill>
              <a:schemeClr val="tx1"/>
            </a:solidFill>
          </a:ln>
        </p:spPr>
      </p:pic>
      <p:sp>
        <p:nvSpPr>
          <p:cNvPr id="3" name="Rectangle 2">
            <a:extLst>
              <a:ext uri="{FF2B5EF4-FFF2-40B4-BE49-F238E27FC236}">
                <a16:creationId xmlns:a16="http://schemas.microsoft.com/office/drawing/2014/main" id="{835DCE16-52B0-0241-BF9C-FA14AEB5BCAF}"/>
              </a:ext>
            </a:extLst>
          </p:cNvPr>
          <p:cNvSpPr/>
          <p:nvPr/>
        </p:nvSpPr>
        <p:spPr>
          <a:xfrm>
            <a:off x="5193548" y="3028222"/>
            <a:ext cx="4572000" cy="1477328"/>
          </a:xfrm>
          <a:prstGeom prst="rect">
            <a:avLst/>
          </a:prstGeom>
        </p:spPr>
        <p:txBody>
          <a:bodyPr>
            <a:spAutoFit/>
          </a:bodyPr>
          <a:lstStyle/>
          <a:p>
            <a:r>
              <a:rPr lang="en-US" sz="2000" b="1" u="sng" dirty="0"/>
              <a:t>Ha Tran, Data Scientist</a:t>
            </a:r>
          </a:p>
          <a:p>
            <a:endParaRPr lang="en-US" dirty="0"/>
          </a:p>
          <a:p>
            <a:r>
              <a:rPr lang="en-US" dirty="0"/>
              <a:t>Email: </a:t>
            </a:r>
            <a:r>
              <a:rPr lang="en-US" dirty="0">
                <a:hlinkClick r:id="rId4"/>
              </a:rPr>
              <a:t>hatran84@outlook.com</a:t>
            </a:r>
            <a:endParaRPr lang="en-US" dirty="0"/>
          </a:p>
          <a:p>
            <a:r>
              <a:rPr lang="en-US" dirty="0"/>
              <a:t>Phone: (206) – 771 – 4762</a:t>
            </a:r>
          </a:p>
          <a:p>
            <a:r>
              <a:rPr lang="en-US" dirty="0" err="1"/>
              <a:t>Linkedin</a:t>
            </a:r>
            <a:r>
              <a:rPr lang="en-US" dirty="0"/>
              <a:t>: </a:t>
            </a:r>
            <a:r>
              <a:rPr lang="en-US" dirty="0">
                <a:hlinkClick r:id="rId5"/>
              </a:rPr>
              <a:t>https://www.linkedin.com/in/ha-t-tran/</a:t>
            </a:r>
            <a:endParaRPr lang="en-US" dirty="0"/>
          </a:p>
          <a:p>
            <a:r>
              <a:rPr lang="en-US" dirty="0" err="1"/>
              <a:t>Github</a:t>
            </a:r>
            <a:r>
              <a:rPr lang="en-US" dirty="0"/>
              <a:t>: </a:t>
            </a:r>
            <a:r>
              <a:rPr lang="en-US" dirty="0">
                <a:hlinkClick r:id="rId6"/>
              </a:rPr>
              <a:t>https://github.com/ngocha61084</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15419"/>
    </mc:Choice>
    <mc:Fallback>
      <p:transition spd="slow" advTm="154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27C74-E46E-484C-8763-C5032E9B790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CCE8FAD-6706-A045-BAB6-D4AEBE001D9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11759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2850" y="91750"/>
            <a:ext cx="911115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b="1" dirty="0">
                <a:solidFill>
                  <a:srgbClr val="B45F06"/>
                </a:solidFill>
              </a:rPr>
              <a:t>Why is </a:t>
            </a:r>
            <a:r>
              <a:rPr lang="en-US" b="1" dirty="0">
                <a:solidFill>
                  <a:srgbClr val="B45F06"/>
                </a:solidFill>
              </a:rPr>
              <a:t>external employee rating data </a:t>
            </a:r>
            <a:r>
              <a:rPr lang="en" b="1" dirty="0">
                <a:solidFill>
                  <a:srgbClr val="B45F06"/>
                </a:solidFill>
              </a:rPr>
              <a:t>important?</a:t>
            </a:r>
            <a:endParaRPr b="1" dirty="0">
              <a:solidFill>
                <a:srgbClr val="B45F06"/>
              </a:solidFill>
            </a:endParaRPr>
          </a:p>
        </p:txBody>
      </p:sp>
      <p:pic>
        <p:nvPicPr>
          <p:cNvPr id="93" name="Shape 93"/>
          <p:cNvPicPr preferRelativeResize="0"/>
          <p:nvPr/>
        </p:nvPicPr>
        <p:blipFill>
          <a:blip r:embed="rId3">
            <a:alphaModFix/>
          </a:blip>
          <a:stretch>
            <a:fillRect/>
          </a:stretch>
        </p:blipFill>
        <p:spPr>
          <a:xfrm>
            <a:off x="8196775" y="4669900"/>
            <a:ext cx="947225" cy="473600"/>
          </a:xfrm>
          <a:prstGeom prst="rect">
            <a:avLst/>
          </a:prstGeom>
          <a:noFill/>
          <a:ln>
            <a:noFill/>
          </a:ln>
        </p:spPr>
      </p:pic>
      <p:sp>
        <p:nvSpPr>
          <p:cNvPr id="97" name="Shape 97"/>
          <p:cNvSpPr txBox="1"/>
          <p:nvPr/>
        </p:nvSpPr>
        <p:spPr>
          <a:xfrm>
            <a:off x="1454298" y="2351973"/>
            <a:ext cx="2311400" cy="616383"/>
          </a:xfrm>
          <a:prstGeom prst="rect">
            <a:avLst/>
          </a:prstGeom>
          <a:noFill/>
          <a:ln>
            <a:noFill/>
          </a:ln>
        </p:spPr>
        <p:txBody>
          <a:bodyPr spcFirstLastPara="1" wrap="square" lIns="91425" tIns="91425" rIns="91425" bIns="91425" anchor="t" anchorCtr="0">
            <a:noAutofit/>
          </a:bodyPr>
          <a:lstStyle/>
          <a:p>
            <a:pPr marL="0" lvl="0" indent="0" algn="r">
              <a:spcBef>
                <a:spcPts val="0"/>
              </a:spcBef>
              <a:spcAft>
                <a:spcPts val="0"/>
              </a:spcAft>
              <a:buNone/>
            </a:pPr>
            <a:r>
              <a:rPr lang="en-US" dirty="0">
                <a:solidFill>
                  <a:srgbClr val="783F04"/>
                </a:solidFill>
              </a:rPr>
              <a:t>Internal Employee Satisfaction Rating Survey </a:t>
            </a:r>
            <a:endParaRPr dirty="0">
              <a:solidFill>
                <a:srgbClr val="783F04"/>
              </a:solidFill>
            </a:endParaRPr>
          </a:p>
        </p:txBody>
      </p:sp>
      <p:sp>
        <p:nvSpPr>
          <p:cNvPr id="2" name="Rectangle 1">
            <a:extLst>
              <a:ext uri="{FF2B5EF4-FFF2-40B4-BE49-F238E27FC236}">
                <a16:creationId xmlns:a16="http://schemas.microsoft.com/office/drawing/2014/main" id="{C9FF9938-A03C-484B-9EB3-1B872AEA041C}"/>
              </a:ext>
            </a:extLst>
          </p:cNvPr>
          <p:cNvSpPr/>
          <p:nvPr/>
        </p:nvSpPr>
        <p:spPr>
          <a:xfrm>
            <a:off x="1871331" y="2973214"/>
            <a:ext cx="1784300"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Better survey design</a:t>
            </a:r>
          </a:p>
        </p:txBody>
      </p:sp>
      <p:sp>
        <p:nvSpPr>
          <p:cNvPr id="10" name="Shape 97">
            <a:extLst>
              <a:ext uri="{FF2B5EF4-FFF2-40B4-BE49-F238E27FC236}">
                <a16:creationId xmlns:a16="http://schemas.microsoft.com/office/drawing/2014/main" id="{C394B5B2-F32E-374A-9DCB-ED02CBEE473F}"/>
              </a:ext>
            </a:extLst>
          </p:cNvPr>
          <p:cNvSpPr txBox="1"/>
          <p:nvPr/>
        </p:nvSpPr>
        <p:spPr>
          <a:xfrm>
            <a:off x="4283376" y="2351973"/>
            <a:ext cx="3297637" cy="616383"/>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solidFill>
                  <a:srgbClr val="783F04"/>
                </a:solidFill>
              </a:rPr>
              <a:t>External Employee Satisfaction Rating Site (</a:t>
            </a:r>
            <a:r>
              <a:rPr lang="en-US" dirty="0" err="1">
                <a:solidFill>
                  <a:srgbClr val="783F04"/>
                </a:solidFill>
              </a:rPr>
              <a:t>e.g</a:t>
            </a:r>
            <a:r>
              <a:rPr lang="en-US" dirty="0">
                <a:solidFill>
                  <a:srgbClr val="783F04"/>
                </a:solidFill>
              </a:rPr>
              <a:t>, </a:t>
            </a:r>
            <a:r>
              <a:rPr lang="en-US" dirty="0" err="1">
                <a:solidFill>
                  <a:srgbClr val="783F04"/>
                </a:solidFill>
              </a:rPr>
              <a:t>Indeed.com</a:t>
            </a:r>
            <a:r>
              <a:rPr lang="en-US" dirty="0">
                <a:solidFill>
                  <a:srgbClr val="783F04"/>
                </a:solidFill>
              </a:rPr>
              <a:t>, </a:t>
            </a:r>
            <a:r>
              <a:rPr lang="en-US" dirty="0" err="1">
                <a:solidFill>
                  <a:srgbClr val="783F04"/>
                </a:solidFill>
              </a:rPr>
              <a:t>glassdoor.com</a:t>
            </a:r>
            <a:r>
              <a:rPr lang="en-US" dirty="0">
                <a:solidFill>
                  <a:srgbClr val="783F04"/>
                </a:solidFill>
              </a:rPr>
              <a:t>) </a:t>
            </a:r>
            <a:endParaRPr dirty="0">
              <a:solidFill>
                <a:srgbClr val="783F04"/>
              </a:solidFill>
            </a:endParaRPr>
          </a:p>
        </p:txBody>
      </p:sp>
      <p:sp>
        <p:nvSpPr>
          <p:cNvPr id="3" name="Oval 2">
            <a:extLst>
              <a:ext uri="{FF2B5EF4-FFF2-40B4-BE49-F238E27FC236}">
                <a16:creationId xmlns:a16="http://schemas.microsoft.com/office/drawing/2014/main" id="{8C96479F-5A1E-0846-B541-0B51A9D1BCD9}"/>
              </a:ext>
            </a:extLst>
          </p:cNvPr>
          <p:cNvSpPr/>
          <p:nvPr/>
        </p:nvSpPr>
        <p:spPr>
          <a:xfrm>
            <a:off x="2954867" y="962025"/>
            <a:ext cx="2032000" cy="642533"/>
          </a:xfrm>
          <a:prstGeom prst="ellipse">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Employee Satisfaction Measurement</a:t>
            </a:r>
          </a:p>
        </p:txBody>
      </p:sp>
      <p:sp>
        <p:nvSpPr>
          <p:cNvPr id="12" name="Rectangle 11">
            <a:extLst>
              <a:ext uri="{FF2B5EF4-FFF2-40B4-BE49-F238E27FC236}">
                <a16:creationId xmlns:a16="http://schemas.microsoft.com/office/drawing/2014/main" id="{C6493A31-1C7C-CC40-B995-10673EB2F89C}"/>
              </a:ext>
            </a:extLst>
          </p:cNvPr>
          <p:cNvSpPr/>
          <p:nvPr/>
        </p:nvSpPr>
        <p:spPr>
          <a:xfrm>
            <a:off x="4359577" y="2974281"/>
            <a:ext cx="2349568"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Better former employee data</a:t>
            </a:r>
          </a:p>
        </p:txBody>
      </p:sp>
      <p:sp>
        <p:nvSpPr>
          <p:cNvPr id="13" name="Rectangle 12">
            <a:extLst>
              <a:ext uri="{FF2B5EF4-FFF2-40B4-BE49-F238E27FC236}">
                <a16:creationId xmlns:a16="http://schemas.microsoft.com/office/drawing/2014/main" id="{CF1B12EC-BFC4-284F-BC48-11ECD4CCCD2D}"/>
              </a:ext>
            </a:extLst>
          </p:cNvPr>
          <p:cNvSpPr/>
          <p:nvPr/>
        </p:nvSpPr>
        <p:spPr>
          <a:xfrm>
            <a:off x="659219" y="3376439"/>
            <a:ext cx="2996412"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Higher current employee participation</a:t>
            </a:r>
          </a:p>
        </p:txBody>
      </p:sp>
      <p:sp>
        <p:nvSpPr>
          <p:cNvPr id="14" name="Rectangle 13">
            <a:extLst>
              <a:ext uri="{FF2B5EF4-FFF2-40B4-BE49-F238E27FC236}">
                <a16:creationId xmlns:a16="http://schemas.microsoft.com/office/drawing/2014/main" id="{34AE7F88-044F-A245-BBDC-CCEFF197E714}"/>
              </a:ext>
            </a:extLst>
          </p:cNvPr>
          <p:cNvSpPr/>
          <p:nvPr/>
        </p:nvSpPr>
        <p:spPr>
          <a:xfrm>
            <a:off x="1796903" y="3779664"/>
            <a:ext cx="1874380" cy="296333"/>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Lower confidentiality</a:t>
            </a:r>
          </a:p>
        </p:txBody>
      </p:sp>
      <p:sp>
        <p:nvSpPr>
          <p:cNvPr id="15" name="Rectangle 14">
            <a:extLst>
              <a:ext uri="{FF2B5EF4-FFF2-40B4-BE49-F238E27FC236}">
                <a16:creationId xmlns:a16="http://schemas.microsoft.com/office/drawing/2014/main" id="{763F9850-3B8C-DB4F-BA92-847E5B7328ED}"/>
              </a:ext>
            </a:extLst>
          </p:cNvPr>
          <p:cNvSpPr/>
          <p:nvPr/>
        </p:nvSpPr>
        <p:spPr>
          <a:xfrm>
            <a:off x="952272" y="4187747"/>
            <a:ext cx="2719012" cy="296333"/>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cross-companies comparison</a:t>
            </a:r>
          </a:p>
        </p:txBody>
      </p:sp>
      <p:sp>
        <p:nvSpPr>
          <p:cNvPr id="16" name="Rectangle 15">
            <a:extLst>
              <a:ext uri="{FF2B5EF4-FFF2-40B4-BE49-F238E27FC236}">
                <a16:creationId xmlns:a16="http://schemas.microsoft.com/office/drawing/2014/main" id="{D342D158-C607-D543-9BA5-6A82AC35A812}"/>
              </a:ext>
            </a:extLst>
          </p:cNvPr>
          <p:cNvSpPr/>
          <p:nvPr/>
        </p:nvSpPr>
        <p:spPr>
          <a:xfrm>
            <a:off x="2307264" y="4586114"/>
            <a:ext cx="1364019" cy="296333"/>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rPr>
              <a:t>No public data</a:t>
            </a:r>
          </a:p>
        </p:txBody>
      </p:sp>
      <p:sp>
        <p:nvSpPr>
          <p:cNvPr id="18" name="Rectangle 17">
            <a:extLst>
              <a:ext uri="{FF2B5EF4-FFF2-40B4-BE49-F238E27FC236}">
                <a16:creationId xmlns:a16="http://schemas.microsoft.com/office/drawing/2014/main" id="{66346CA8-4A6F-6C4A-A226-269D768A7027}"/>
              </a:ext>
            </a:extLst>
          </p:cNvPr>
          <p:cNvSpPr/>
          <p:nvPr/>
        </p:nvSpPr>
        <p:spPr>
          <a:xfrm>
            <a:off x="4359577" y="3376439"/>
            <a:ext cx="2859930"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Cross-companies comparison ability</a:t>
            </a:r>
          </a:p>
        </p:txBody>
      </p:sp>
      <p:sp>
        <p:nvSpPr>
          <p:cNvPr id="19" name="Rectangle 18">
            <a:extLst>
              <a:ext uri="{FF2B5EF4-FFF2-40B4-BE49-F238E27FC236}">
                <a16:creationId xmlns:a16="http://schemas.microsoft.com/office/drawing/2014/main" id="{7BFDCDEE-A731-9946-B995-3E9BB37D09AE}"/>
              </a:ext>
            </a:extLst>
          </p:cNvPr>
          <p:cNvSpPr/>
          <p:nvPr/>
        </p:nvSpPr>
        <p:spPr>
          <a:xfrm>
            <a:off x="4359577" y="3778064"/>
            <a:ext cx="1488330"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Anonymous data</a:t>
            </a:r>
          </a:p>
        </p:txBody>
      </p:sp>
      <p:sp>
        <p:nvSpPr>
          <p:cNvPr id="20" name="Rectangle 19">
            <a:extLst>
              <a:ext uri="{FF2B5EF4-FFF2-40B4-BE49-F238E27FC236}">
                <a16:creationId xmlns:a16="http://schemas.microsoft.com/office/drawing/2014/main" id="{620FEC3C-772C-CB45-B845-171DF327DB91}"/>
              </a:ext>
            </a:extLst>
          </p:cNvPr>
          <p:cNvSpPr/>
          <p:nvPr/>
        </p:nvSpPr>
        <p:spPr>
          <a:xfrm>
            <a:off x="4359576" y="4187747"/>
            <a:ext cx="2689810" cy="29633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0000"/>
                </a:solidFill>
              </a:rPr>
              <a:t>Public data - everyone can access</a:t>
            </a:r>
          </a:p>
        </p:txBody>
      </p:sp>
      <p:sp>
        <p:nvSpPr>
          <p:cNvPr id="21" name="Rectangle 20">
            <a:extLst>
              <a:ext uri="{FF2B5EF4-FFF2-40B4-BE49-F238E27FC236}">
                <a16:creationId xmlns:a16="http://schemas.microsoft.com/office/drawing/2014/main" id="{BAB52A85-1AA0-3547-82A2-D1DD092D4AA4}"/>
              </a:ext>
            </a:extLst>
          </p:cNvPr>
          <p:cNvSpPr/>
          <p:nvPr/>
        </p:nvSpPr>
        <p:spPr>
          <a:xfrm>
            <a:off x="4359576" y="4597430"/>
            <a:ext cx="2497667" cy="296333"/>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Convenient employee samples </a:t>
            </a:r>
          </a:p>
        </p:txBody>
      </p:sp>
      <p:cxnSp>
        <p:nvCxnSpPr>
          <p:cNvPr id="5" name="Straight Arrow Connector 4">
            <a:extLst>
              <a:ext uri="{FF2B5EF4-FFF2-40B4-BE49-F238E27FC236}">
                <a16:creationId xmlns:a16="http://schemas.microsoft.com/office/drawing/2014/main" id="{6E3E1933-6904-514F-83AF-54BF847C9BB4}"/>
              </a:ext>
            </a:extLst>
          </p:cNvPr>
          <p:cNvCxnSpPr>
            <a:cxnSpLocks/>
          </p:cNvCxnSpPr>
          <p:nvPr/>
        </p:nvCxnSpPr>
        <p:spPr>
          <a:xfrm flipV="1">
            <a:off x="3125972" y="1606463"/>
            <a:ext cx="852672" cy="777838"/>
          </a:xfrm>
          <a:prstGeom prst="straightConnector1">
            <a:avLst/>
          </a:prstGeom>
          <a:ln w="28575">
            <a:solidFill>
              <a:schemeClr val="accent2">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EEC4070-3CF7-8C4A-8AC1-4D8725C7100C}"/>
              </a:ext>
            </a:extLst>
          </p:cNvPr>
          <p:cNvCxnSpPr>
            <a:cxnSpLocks/>
            <a:endCxn id="3" idx="4"/>
          </p:cNvCxnSpPr>
          <p:nvPr/>
        </p:nvCxnSpPr>
        <p:spPr>
          <a:xfrm flipH="1" flipV="1">
            <a:off x="3970867" y="1604558"/>
            <a:ext cx="925540" cy="741490"/>
          </a:xfrm>
          <a:prstGeom prst="straightConnector1">
            <a:avLst/>
          </a:prstGeom>
          <a:ln w="28575">
            <a:solidFill>
              <a:schemeClr val="accent2">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92FAD38-E2F6-F447-9FFC-C82F30102449}"/>
              </a:ext>
            </a:extLst>
          </p:cNvPr>
          <p:cNvSpPr txBox="1"/>
          <p:nvPr/>
        </p:nvSpPr>
        <p:spPr>
          <a:xfrm>
            <a:off x="6634716" y="1169581"/>
            <a:ext cx="184731" cy="307777"/>
          </a:xfrm>
          <a:prstGeom prst="rect">
            <a:avLst/>
          </a:prstGeom>
          <a:noFill/>
        </p:spPr>
        <p:txBody>
          <a:bodyPr wrap="square" rtlCol="0">
            <a:spAutoFit/>
          </a:bodyPr>
          <a:lstStyle/>
          <a:p>
            <a:endParaRPr lang="en-US" dirty="0"/>
          </a:p>
        </p:txBody>
      </p:sp>
      <p:pic>
        <p:nvPicPr>
          <p:cNvPr id="31" name="Picture 30">
            <a:extLst>
              <a:ext uri="{FF2B5EF4-FFF2-40B4-BE49-F238E27FC236}">
                <a16:creationId xmlns:a16="http://schemas.microsoft.com/office/drawing/2014/main" id="{2A92D66B-5A68-3F49-96CB-BAD861DC0929}"/>
              </a:ext>
            </a:extLst>
          </p:cNvPr>
          <p:cNvPicPr>
            <a:picLocks noChangeAspect="1"/>
          </p:cNvPicPr>
          <p:nvPr/>
        </p:nvPicPr>
        <p:blipFill>
          <a:blip r:embed="rId4"/>
          <a:stretch>
            <a:fillRect/>
          </a:stretch>
        </p:blipFill>
        <p:spPr>
          <a:xfrm>
            <a:off x="3563333" y="3040911"/>
            <a:ext cx="215900" cy="177800"/>
          </a:xfrm>
          <a:prstGeom prst="rect">
            <a:avLst/>
          </a:prstGeom>
        </p:spPr>
      </p:pic>
      <p:pic>
        <p:nvPicPr>
          <p:cNvPr id="32" name="Picture 31">
            <a:extLst>
              <a:ext uri="{FF2B5EF4-FFF2-40B4-BE49-F238E27FC236}">
                <a16:creationId xmlns:a16="http://schemas.microsoft.com/office/drawing/2014/main" id="{5671F9A3-3234-1F4E-BF52-AE78B55CB8AB}"/>
              </a:ext>
            </a:extLst>
          </p:cNvPr>
          <p:cNvPicPr>
            <a:picLocks noChangeAspect="1"/>
          </p:cNvPicPr>
          <p:nvPr/>
        </p:nvPicPr>
        <p:blipFill>
          <a:blip r:embed="rId4"/>
          <a:stretch>
            <a:fillRect/>
          </a:stretch>
        </p:blipFill>
        <p:spPr>
          <a:xfrm>
            <a:off x="3549798" y="3438304"/>
            <a:ext cx="215900" cy="177800"/>
          </a:xfrm>
          <a:prstGeom prst="rect">
            <a:avLst/>
          </a:prstGeom>
        </p:spPr>
      </p:pic>
      <p:pic>
        <p:nvPicPr>
          <p:cNvPr id="33" name="Picture 32">
            <a:extLst>
              <a:ext uri="{FF2B5EF4-FFF2-40B4-BE49-F238E27FC236}">
                <a16:creationId xmlns:a16="http://schemas.microsoft.com/office/drawing/2014/main" id="{13021BDF-10CE-B348-8C8B-11F4EADEF842}"/>
              </a:ext>
            </a:extLst>
          </p:cNvPr>
          <p:cNvPicPr>
            <a:picLocks noChangeAspect="1"/>
          </p:cNvPicPr>
          <p:nvPr/>
        </p:nvPicPr>
        <p:blipFill>
          <a:blip r:embed="rId4"/>
          <a:stretch>
            <a:fillRect/>
          </a:stretch>
        </p:blipFill>
        <p:spPr>
          <a:xfrm>
            <a:off x="4211479" y="3040911"/>
            <a:ext cx="215900" cy="177800"/>
          </a:xfrm>
          <a:prstGeom prst="rect">
            <a:avLst/>
          </a:prstGeom>
        </p:spPr>
      </p:pic>
      <p:pic>
        <p:nvPicPr>
          <p:cNvPr id="35" name="Picture 34">
            <a:extLst>
              <a:ext uri="{FF2B5EF4-FFF2-40B4-BE49-F238E27FC236}">
                <a16:creationId xmlns:a16="http://schemas.microsoft.com/office/drawing/2014/main" id="{83846619-F737-7E4D-BFC6-1ADB7E3B7ECA}"/>
              </a:ext>
            </a:extLst>
          </p:cNvPr>
          <p:cNvPicPr>
            <a:picLocks noChangeAspect="1"/>
          </p:cNvPicPr>
          <p:nvPr/>
        </p:nvPicPr>
        <p:blipFill>
          <a:blip r:embed="rId4"/>
          <a:stretch>
            <a:fillRect/>
          </a:stretch>
        </p:blipFill>
        <p:spPr>
          <a:xfrm>
            <a:off x="4217737" y="3443510"/>
            <a:ext cx="215900" cy="177800"/>
          </a:xfrm>
          <a:prstGeom prst="rect">
            <a:avLst/>
          </a:prstGeom>
        </p:spPr>
      </p:pic>
      <p:pic>
        <p:nvPicPr>
          <p:cNvPr id="44" name="Picture 43">
            <a:extLst>
              <a:ext uri="{FF2B5EF4-FFF2-40B4-BE49-F238E27FC236}">
                <a16:creationId xmlns:a16="http://schemas.microsoft.com/office/drawing/2014/main" id="{9DA22EDB-59D9-E143-B410-7FB28F1D92BE}"/>
              </a:ext>
            </a:extLst>
          </p:cNvPr>
          <p:cNvPicPr>
            <a:picLocks noChangeAspect="1"/>
          </p:cNvPicPr>
          <p:nvPr/>
        </p:nvPicPr>
        <p:blipFill>
          <a:blip r:embed="rId4"/>
          <a:stretch>
            <a:fillRect/>
          </a:stretch>
        </p:blipFill>
        <p:spPr>
          <a:xfrm>
            <a:off x="4211479" y="3820636"/>
            <a:ext cx="215900" cy="177800"/>
          </a:xfrm>
          <a:prstGeom prst="rect">
            <a:avLst/>
          </a:prstGeom>
        </p:spPr>
      </p:pic>
      <p:pic>
        <p:nvPicPr>
          <p:cNvPr id="45" name="Picture 44">
            <a:extLst>
              <a:ext uri="{FF2B5EF4-FFF2-40B4-BE49-F238E27FC236}">
                <a16:creationId xmlns:a16="http://schemas.microsoft.com/office/drawing/2014/main" id="{23D82068-45CC-9B4C-8EAE-F14F6883E7E7}"/>
              </a:ext>
            </a:extLst>
          </p:cNvPr>
          <p:cNvPicPr>
            <a:picLocks noChangeAspect="1"/>
          </p:cNvPicPr>
          <p:nvPr/>
        </p:nvPicPr>
        <p:blipFill>
          <a:blip r:embed="rId4"/>
          <a:stretch>
            <a:fillRect/>
          </a:stretch>
        </p:blipFill>
        <p:spPr>
          <a:xfrm>
            <a:off x="4211479" y="4235358"/>
            <a:ext cx="215900" cy="177800"/>
          </a:xfrm>
          <a:prstGeom prst="rect">
            <a:avLst/>
          </a:prstGeom>
        </p:spPr>
      </p:pic>
      <p:sp>
        <p:nvSpPr>
          <p:cNvPr id="47" name="Rectangle 46">
            <a:extLst>
              <a:ext uri="{FF2B5EF4-FFF2-40B4-BE49-F238E27FC236}">
                <a16:creationId xmlns:a16="http://schemas.microsoft.com/office/drawing/2014/main" id="{98E59838-2B16-7A40-8D88-40DD4FF1B559}"/>
              </a:ext>
            </a:extLst>
          </p:cNvPr>
          <p:cNvSpPr/>
          <p:nvPr/>
        </p:nvSpPr>
        <p:spPr>
          <a:xfrm>
            <a:off x="3599554" y="3832591"/>
            <a:ext cx="166144" cy="153889"/>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67" name="Straight Connector 66">
            <a:extLst>
              <a:ext uri="{FF2B5EF4-FFF2-40B4-BE49-F238E27FC236}">
                <a16:creationId xmlns:a16="http://schemas.microsoft.com/office/drawing/2014/main" id="{56ACB003-4500-0B4C-90C4-E0D9E5F96D65}"/>
              </a:ext>
            </a:extLst>
          </p:cNvPr>
          <p:cNvCxnSpPr>
            <a:cxnSpLocks/>
          </p:cNvCxnSpPr>
          <p:nvPr/>
        </p:nvCxnSpPr>
        <p:spPr>
          <a:xfrm>
            <a:off x="7786577" y="1756958"/>
            <a:ext cx="106325" cy="96651"/>
          </a:xfrm>
          <a:prstGeom prst="line">
            <a:avLst/>
          </a:prstGeom>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75BABC8E-7E7F-1940-BD56-163928E2320F}"/>
              </a:ext>
            </a:extLst>
          </p:cNvPr>
          <p:cNvSpPr/>
          <p:nvPr/>
        </p:nvSpPr>
        <p:spPr>
          <a:xfrm>
            <a:off x="3588211" y="4228796"/>
            <a:ext cx="166144" cy="153889"/>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
        <p:nvSpPr>
          <p:cNvPr id="69" name="Rectangle 68">
            <a:extLst>
              <a:ext uri="{FF2B5EF4-FFF2-40B4-BE49-F238E27FC236}">
                <a16:creationId xmlns:a16="http://schemas.microsoft.com/office/drawing/2014/main" id="{31D52298-DAC6-3642-B316-3C884B2E0AE0}"/>
              </a:ext>
            </a:extLst>
          </p:cNvPr>
          <p:cNvSpPr/>
          <p:nvPr/>
        </p:nvSpPr>
        <p:spPr>
          <a:xfrm>
            <a:off x="3599554" y="4636879"/>
            <a:ext cx="166144" cy="153889"/>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
        <p:nvSpPr>
          <p:cNvPr id="70" name="Rectangle 69">
            <a:extLst>
              <a:ext uri="{FF2B5EF4-FFF2-40B4-BE49-F238E27FC236}">
                <a16:creationId xmlns:a16="http://schemas.microsoft.com/office/drawing/2014/main" id="{59ED53EA-D8C2-124D-A078-31D31BA2F917}"/>
              </a:ext>
            </a:extLst>
          </p:cNvPr>
          <p:cNvSpPr/>
          <p:nvPr/>
        </p:nvSpPr>
        <p:spPr>
          <a:xfrm>
            <a:off x="4211479" y="4636879"/>
            <a:ext cx="148097" cy="174345"/>
          </a:xfrm>
          <a:prstGeom prst="rect">
            <a:avLst/>
          </a:prstGeom>
          <a:solidFill>
            <a:srgbClr val="F0B4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71" name="Shape 138">
            <a:extLst>
              <a:ext uri="{FF2B5EF4-FFF2-40B4-BE49-F238E27FC236}">
                <a16:creationId xmlns:a16="http://schemas.microsoft.com/office/drawing/2014/main" id="{E5861EB6-7544-F044-B21B-A0051E821C90}"/>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Tree>
    <p:extLst>
      <p:ext uri="{BB962C8B-B14F-4D97-AF65-F5344CB8AC3E}">
        <p14:creationId xmlns:p14="http://schemas.microsoft.com/office/powerpoint/2010/main" val="18799306"/>
      </p:ext>
    </p:extLst>
  </p:cSld>
  <p:clrMapOvr>
    <a:masterClrMapping/>
  </p:clrMapOvr>
  <mc:AlternateContent xmlns:mc="http://schemas.openxmlformats.org/markup-compatibility/2006">
    <mc:Choice xmlns:p14="http://schemas.microsoft.com/office/powerpoint/2010/main" Requires="p14">
      <p:transition spd="slow" p14:dur="2000" advTm="16915"/>
    </mc:Choice>
    <mc:Fallback>
      <p:transition spd="slow" advTm="169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83F2-50D7-904F-80D1-7EED8DB30C8B}"/>
              </a:ext>
            </a:extLst>
          </p:cNvPr>
          <p:cNvSpPr>
            <a:spLocks noGrp="1"/>
          </p:cNvSpPr>
          <p:nvPr>
            <p:ph type="title"/>
          </p:nvPr>
        </p:nvSpPr>
        <p:spPr>
          <a:xfrm>
            <a:off x="79556" y="10800"/>
            <a:ext cx="8756100" cy="686100"/>
          </a:xfrm>
        </p:spPr>
        <p:txBody>
          <a:bodyPr>
            <a:normAutofit fontScale="90000"/>
          </a:bodyPr>
          <a:lstStyle/>
          <a:p>
            <a:r>
              <a:rPr lang="en-US" b="1" dirty="0">
                <a:solidFill>
                  <a:srgbClr val="B45F06"/>
                </a:solidFill>
              </a:rPr>
              <a:t>What are the problems of overall rating information?</a:t>
            </a:r>
            <a:endParaRPr lang="en-US" dirty="0"/>
          </a:p>
        </p:txBody>
      </p:sp>
      <p:pic>
        <p:nvPicPr>
          <p:cNvPr id="7" name="Picture 6">
            <a:extLst>
              <a:ext uri="{FF2B5EF4-FFF2-40B4-BE49-F238E27FC236}">
                <a16:creationId xmlns:a16="http://schemas.microsoft.com/office/drawing/2014/main" id="{C7C00E56-C540-1F4A-BEC6-9FC9A5DE431F}"/>
              </a:ext>
            </a:extLst>
          </p:cNvPr>
          <p:cNvPicPr>
            <a:picLocks noChangeAspect="1"/>
          </p:cNvPicPr>
          <p:nvPr/>
        </p:nvPicPr>
        <p:blipFill>
          <a:blip r:embed="rId3"/>
          <a:stretch>
            <a:fillRect/>
          </a:stretch>
        </p:blipFill>
        <p:spPr>
          <a:xfrm>
            <a:off x="658333" y="1534338"/>
            <a:ext cx="3276600" cy="2882900"/>
          </a:xfrm>
          <a:prstGeom prst="rect">
            <a:avLst/>
          </a:prstGeom>
          <a:ln>
            <a:solidFill>
              <a:schemeClr val="tx1"/>
            </a:solidFill>
          </a:ln>
        </p:spPr>
      </p:pic>
      <p:pic>
        <p:nvPicPr>
          <p:cNvPr id="8" name="Picture 7">
            <a:extLst>
              <a:ext uri="{FF2B5EF4-FFF2-40B4-BE49-F238E27FC236}">
                <a16:creationId xmlns:a16="http://schemas.microsoft.com/office/drawing/2014/main" id="{C1D76F73-9C3B-4740-8C81-9B6928A21EFB}"/>
              </a:ext>
            </a:extLst>
          </p:cNvPr>
          <p:cNvPicPr>
            <a:picLocks noChangeAspect="1"/>
          </p:cNvPicPr>
          <p:nvPr/>
        </p:nvPicPr>
        <p:blipFill>
          <a:blip r:embed="rId4"/>
          <a:stretch>
            <a:fillRect/>
          </a:stretch>
        </p:blipFill>
        <p:spPr>
          <a:xfrm>
            <a:off x="5251450" y="1534338"/>
            <a:ext cx="3213100" cy="2921000"/>
          </a:xfrm>
          <a:prstGeom prst="rect">
            <a:avLst/>
          </a:prstGeom>
          <a:ln>
            <a:solidFill>
              <a:schemeClr val="tx1"/>
            </a:solidFill>
          </a:ln>
        </p:spPr>
      </p:pic>
      <p:cxnSp>
        <p:nvCxnSpPr>
          <p:cNvPr id="9" name="Shape 138">
            <a:extLst>
              <a:ext uri="{FF2B5EF4-FFF2-40B4-BE49-F238E27FC236}">
                <a16:creationId xmlns:a16="http://schemas.microsoft.com/office/drawing/2014/main" id="{F7F554B7-D943-E449-8016-232B7CE90C96}"/>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10" name="TextBox 9">
            <a:extLst>
              <a:ext uri="{FF2B5EF4-FFF2-40B4-BE49-F238E27FC236}">
                <a16:creationId xmlns:a16="http://schemas.microsoft.com/office/drawing/2014/main" id="{7EBDC442-5BE0-DB4B-ACAC-831B6F4A9FC3}"/>
              </a:ext>
            </a:extLst>
          </p:cNvPr>
          <p:cNvSpPr txBox="1"/>
          <p:nvPr/>
        </p:nvSpPr>
        <p:spPr>
          <a:xfrm>
            <a:off x="1562986" y="1031358"/>
            <a:ext cx="1584251" cy="307777"/>
          </a:xfrm>
          <a:prstGeom prst="rect">
            <a:avLst/>
          </a:prstGeom>
          <a:noFill/>
        </p:spPr>
        <p:txBody>
          <a:bodyPr wrap="square" rtlCol="0">
            <a:spAutoFit/>
          </a:bodyPr>
          <a:lstStyle/>
          <a:p>
            <a:r>
              <a:rPr lang="en-US" dirty="0"/>
              <a:t>Company A</a:t>
            </a:r>
          </a:p>
        </p:txBody>
      </p:sp>
      <p:sp>
        <p:nvSpPr>
          <p:cNvPr id="11" name="TextBox 10">
            <a:extLst>
              <a:ext uri="{FF2B5EF4-FFF2-40B4-BE49-F238E27FC236}">
                <a16:creationId xmlns:a16="http://schemas.microsoft.com/office/drawing/2014/main" id="{3BD12F7D-4085-4D43-9DDD-AA57427244AC}"/>
              </a:ext>
            </a:extLst>
          </p:cNvPr>
          <p:cNvSpPr txBox="1"/>
          <p:nvPr/>
        </p:nvSpPr>
        <p:spPr>
          <a:xfrm>
            <a:off x="6065874" y="1031358"/>
            <a:ext cx="1584251" cy="307777"/>
          </a:xfrm>
          <a:prstGeom prst="rect">
            <a:avLst/>
          </a:prstGeom>
          <a:noFill/>
        </p:spPr>
        <p:txBody>
          <a:bodyPr wrap="square" rtlCol="0">
            <a:spAutoFit/>
          </a:bodyPr>
          <a:lstStyle/>
          <a:p>
            <a:r>
              <a:rPr lang="en-US" dirty="0"/>
              <a:t>Company B</a:t>
            </a:r>
          </a:p>
        </p:txBody>
      </p:sp>
    </p:spTree>
    <p:extLst>
      <p:ext uri="{BB962C8B-B14F-4D97-AF65-F5344CB8AC3E}">
        <p14:creationId xmlns:p14="http://schemas.microsoft.com/office/powerpoint/2010/main" val="2775429867"/>
      </p:ext>
    </p:extLst>
  </p:cSld>
  <p:clrMapOvr>
    <a:masterClrMapping/>
  </p:clrMapOvr>
  <mc:AlternateContent xmlns:mc="http://schemas.openxmlformats.org/markup-compatibility/2006">
    <mc:Choice xmlns:p14="http://schemas.microsoft.com/office/powerpoint/2010/main" Requires="p14">
      <p:transition spd="slow" p14:dur="2000" advTm="10243"/>
    </mc:Choice>
    <mc:Fallback>
      <p:transition spd="slow" advTm="1024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86671" y="56974"/>
            <a:ext cx="8982657"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b="1" dirty="0">
                <a:solidFill>
                  <a:srgbClr val="B45F06"/>
                </a:solidFill>
              </a:rPr>
              <a:t>What are the problems of external rating data?</a:t>
            </a:r>
            <a:endParaRPr b="1" dirty="0">
              <a:solidFill>
                <a:srgbClr val="B45F06"/>
              </a:solidFill>
            </a:endParaRPr>
          </a:p>
        </p:txBody>
      </p:sp>
      <p:sp>
        <p:nvSpPr>
          <p:cNvPr id="104" name="Shape 104"/>
          <p:cNvSpPr txBox="1">
            <a:spLocks noGrp="1"/>
          </p:cNvSpPr>
          <p:nvPr>
            <p:ph type="body" idx="1"/>
          </p:nvPr>
        </p:nvSpPr>
        <p:spPr>
          <a:xfrm>
            <a:off x="188775" y="1552275"/>
            <a:ext cx="2607518" cy="1742700"/>
          </a:xfrm>
          <a:prstGeom prst="rect">
            <a:avLst/>
          </a:prstGeom>
        </p:spPr>
        <p:txBody>
          <a:bodyPr spcFirstLastPara="1" wrap="square" lIns="91425" tIns="91425" rIns="91425" bIns="91425" anchor="t" anchorCtr="0">
            <a:noAutofit/>
          </a:bodyPr>
          <a:lstStyle/>
          <a:p>
            <a:pPr lvl="0" indent="-457200" rtl="0">
              <a:spcBef>
                <a:spcPts val="0"/>
              </a:spcBef>
              <a:spcAft>
                <a:spcPts val="1600"/>
              </a:spcAft>
              <a:buAutoNum type="arabicPeriod"/>
            </a:pPr>
            <a:r>
              <a:rPr lang="en" sz="1700" dirty="0">
                <a:solidFill>
                  <a:srgbClr val="B45F06"/>
                </a:solidFill>
              </a:rPr>
              <a:t>Discrepancy between the </a:t>
            </a:r>
            <a:r>
              <a:rPr lang="en-US" sz="1700" dirty="0">
                <a:solidFill>
                  <a:srgbClr val="B45F06"/>
                </a:solidFill>
              </a:rPr>
              <a:t>rating </a:t>
            </a:r>
            <a:r>
              <a:rPr lang="en" sz="1700" dirty="0">
                <a:solidFill>
                  <a:srgbClr val="B45F06"/>
                </a:solidFill>
              </a:rPr>
              <a:t>score and text information</a:t>
            </a:r>
          </a:p>
          <a:p>
            <a:pPr lvl="0" indent="-457200" rtl="0">
              <a:spcBef>
                <a:spcPts val="0"/>
              </a:spcBef>
              <a:spcAft>
                <a:spcPts val="1600"/>
              </a:spcAft>
              <a:buAutoNum type="arabicPeriod"/>
            </a:pPr>
            <a:endParaRPr dirty="0">
              <a:solidFill>
                <a:srgbClr val="000000"/>
              </a:solidFill>
            </a:endParaRPr>
          </a:p>
        </p:txBody>
      </p:sp>
      <p:pic>
        <p:nvPicPr>
          <p:cNvPr id="105" name="Shape 105"/>
          <p:cNvPicPr preferRelativeResize="0"/>
          <p:nvPr/>
        </p:nvPicPr>
        <p:blipFill>
          <a:blip r:embed="rId3">
            <a:alphaModFix/>
          </a:blip>
          <a:stretch>
            <a:fillRect/>
          </a:stretch>
        </p:blipFill>
        <p:spPr>
          <a:xfrm>
            <a:off x="8196775" y="4669900"/>
            <a:ext cx="947225" cy="473600"/>
          </a:xfrm>
          <a:prstGeom prst="rect">
            <a:avLst/>
          </a:prstGeom>
          <a:noFill/>
          <a:ln>
            <a:noFill/>
          </a:ln>
        </p:spPr>
      </p:pic>
      <p:pic>
        <p:nvPicPr>
          <p:cNvPr id="107" name="Shape 107"/>
          <p:cNvPicPr preferRelativeResize="0"/>
          <p:nvPr/>
        </p:nvPicPr>
        <p:blipFill>
          <a:blip r:embed="rId4">
            <a:alphaModFix/>
          </a:blip>
          <a:stretch>
            <a:fillRect/>
          </a:stretch>
        </p:blipFill>
        <p:spPr>
          <a:xfrm>
            <a:off x="2820728" y="1619876"/>
            <a:ext cx="6259477" cy="2928775"/>
          </a:xfrm>
          <a:prstGeom prst="rect">
            <a:avLst/>
          </a:prstGeom>
          <a:noFill/>
          <a:ln>
            <a:solidFill>
              <a:schemeClr val="tx1"/>
            </a:solidFill>
          </a:ln>
        </p:spPr>
      </p:pic>
      <p:sp>
        <p:nvSpPr>
          <p:cNvPr id="108" name="Shape 108"/>
          <p:cNvSpPr txBox="1"/>
          <p:nvPr/>
        </p:nvSpPr>
        <p:spPr>
          <a:xfrm>
            <a:off x="3948100" y="4430650"/>
            <a:ext cx="6317100" cy="737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9" name="Shape 109"/>
          <p:cNvSpPr/>
          <p:nvPr/>
        </p:nvSpPr>
        <p:spPr>
          <a:xfrm>
            <a:off x="2944327" y="1599975"/>
            <a:ext cx="1008900" cy="473700"/>
          </a:xfrm>
          <a:prstGeom prst="ellipse">
            <a:avLst/>
          </a:prstGeom>
          <a:solidFill>
            <a:srgbClr val="000000">
              <a:alpha val="0"/>
            </a:srgbClr>
          </a:solidFill>
          <a:ln w="28575" cap="flat" cmpd="sng">
            <a:solidFill>
              <a:srgbClr val="B45F06"/>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10" name="Shape 110"/>
          <p:cNvCxnSpPr/>
          <p:nvPr/>
        </p:nvCxnSpPr>
        <p:spPr>
          <a:xfrm>
            <a:off x="3019298" y="2783596"/>
            <a:ext cx="954000" cy="0"/>
          </a:xfrm>
          <a:prstGeom prst="straightConnector1">
            <a:avLst/>
          </a:prstGeom>
          <a:noFill/>
          <a:ln w="38100" cap="flat" cmpd="sng">
            <a:solidFill>
              <a:srgbClr val="B45F06"/>
            </a:solidFill>
            <a:prstDash val="solid"/>
            <a:round/>
            <a:headEnd type="none" w="lg" len="lg"/>
            <a:tailEnd type="none" w="lg" len="lg"/>
          </a:ln>
        </p:spPr>
      </p:cxnSp>
      <p:cxnSp>
        <p:nvCxnSpPr>
          <p:cNvPr id="111" name="Shape 111"/>
          <p:cNvCxnSpPr/>
          <p:nvPr/>
        </p:nvCxnSpPr>
        <p:spPr>
          <a:xfrm>
            <a:off x="3019298" y="2579222"/>
            <a:ext cx="670200" cy="1200"/>
          </a:xfrm>
          <a:prstGeom prst="straightConnector1">
            <a:avLst/>
          </a:prstGeom>
          <a:noFill/>
          <a:ln w="38100" cap="flat" cmpd="sng">
            <a:solidFill>
              <a:srgbClr val="B45F06"/>
            </a:solidFill>
            <a:prstDash val="solid"/>
            <a:round/>
            <a:headEnd type="none" w="lg" len="lg"/>
            <a:tailEnd type="none" w="lg" len="lg"/>
          </a:ln>
        </p:spPr>
      </p:cxnSp>
      <p:cxnSp>
        <p:nvCxnSpPr>
          <p:cNvPr id="112" name="Shape 112"/>
          <p:cNvCxnSpPr/>
          <p:nvPr/>
        </p:nvCxnSpPr>
        <p:spPr>
          <a:xfrm>
            <a:off x="7242775" y="3188220"/>
            <a:ext cx="954000" cy="0"/>
          </a:xfrm>
          <a:prstGeom prst="straightConnector1">
            <a:avLst/>
          </a:prstGeom>
          <a:noFill/>
          <a:ln w="38100" cap="flat" cmpd="sng">
            <a:solidFill>
              <a:srgbClr val="B45F06"/>
            </a:solidFill>
            <a:prstDash val="solid"/>
            <a:round/>
            <a:headEnd type="none" w="lg" len="lg"/>
            <a:tailEnd type="none" w="lg" len="lg"/>
          </a:ln>
        </p:spPr>
      </p:cxnSp>
      <p:cxnSp>
        <p:nvCxnSpPr>
          <p:cNvPr id="113" name="Shape 113"/>
          <p:cNvCxnSpPr/>
          <p:nvPr/>
        </p:nvCxnSpPr>
        <p:spPr>
          <a:xfrm>
            <a:off x="6469837" y="3538363"/>
            <a:ext cx="954000" cy="0"/>
          </a:xfrm>
          <a:prstGeom prst="straightConnector1">
            <a:avLst/>
          </a:prstGeom>
          <a:noFill/>
          <a:ln w="38100" cap="flat" cmpd="sng">
            <a:solidFill>
              <a:srgbClr val="B45F06"/>
            </a:solidFill>
            <a:prstDash val="solid"/>
            <a:round/>
            <a:headEnd type="none" w="lg" len="lg"/>
            <a:tailEnd type="none" w="lg" len="lg"/>
          </a:ln>
        </p:spPr>
      </p:cxnSp>
      <p:cxnSp>
        <p:nvCxnSpPr>
          <p:cNvPr id="114" name="Shape 114"/>
          <p:cNvCxnSpPr/>
          <p:nvPr/>
        </p:nvCxnSpPr>
        <p:spPr>
          <a:xfrm>
            <a:off x="3598177" y="3746881"/>
            <a:ext cx="4266000" cy="3300"/>
          </a:xfrm>
          <a:prstGeom prst="straightConnector1">
            <a:avLst/>
          </a:prstGeom>
          <a:noFill/>
          <a:ln w="38100" cap="flat" cmpd="sng">
            <a:solidFill>
              <a:srgbClr val="B45F06"/>
            </a:solidFill>
            <a:prstDash val="solid"/>
            <a:round/>
            <a:headEnd type="none" w="lg" len="lg"/>
            <a:tailEnd type="none" w="lg" len="lg"/>
          </a:ln>
        </p:spPr>
      </p:cxnSp>
      <p:sp>
        <p:nvSpPr>
          <p:cNvPr id="2" name="Rectangle 1">
            <a:extLst>
              <a:ext uri="{FF2B5EF4-FFF2-40B4-BE49-F238E27FC236}">
                <a16:creationId xmlns:a16="http://schemas.microsoft.com/office/drawing/2014/main" id="{6A91F08C-B905-CE4A-9757-D84D1062B9D8}"/>
              </a:ext>
            </a:extLst>
          </p:cNvPr>
          <p:cNvSpPr/>
          <p:nvPr/>
        </p:nvSpPr>
        <p:spPr>
          <a:xfrm>
            <a:off x="4089346" y="1695932"/>
            <a:ext cx="616688" cy="1701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hape 138">
            <a:extLst>
              <a:ext uri="{FF2B5EF4-FFF2-40B4-BE49-F238E27FC236}">
                <a16:creationId xmlns:a16="http://schemas.microsoft.com/office/drawing/2014/main" id="{8BE3AB8C-2600-D043-AB42-CFB79E807EAC}"/>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16" name="Rectangle 15">
            <a:extLst>
              <a:ext uri="{FF2B5EF4-FFF2-40B4-BE49-F238E27FC236}">
                <a16:creationId xmlns:a16="http://schemas.microsoft.com/office/drawing/2014/main" id="{AA765525-2E32-8444-AF02-10D23F413D0A}"/>
              </a:ext>
            </a:extLst>
          </p:cNvPr>
          <p:cNvSpPr/>
          <p:nvPr/>
        </p:nvSpPr>
        <p:spPr>
          <a:xfrm>
            <a:off x="7242775" y="3762853"/>
            <a:ext cx="616688" cy="17012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12930"/>
    </mc:Choice>
    <mc:Fallback>
      <p:transition spd="slow" advTm="1293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48255" y="88535"/>
            <a:ext cx="9000052" cy="686100"/>
          </a:xfrm>
          <a:prstGeom prst="rect">
            <a:avLst/>
          </a:prstGeom>
        </p:spPr>
        <p:txBody>
          <a:bodyPr spcFirstLastPara="1" wrap="square" lIns="91425" tIns="91425" rIns="91425" bIns="91425" anchor="b" anchorCtr="0">
            <a:noAutofit/>
          </a:bodyPr>
          <a:lstStyle/>
          <a:p>
            <a:pPr lvl="0"/>
            <a:r>
              <a:rPr lang="en-US" b="1" dirty="0">
                <a:solidFill>
                  <a:srgbClr val="B45F06"/>
                </a:solidFill>
              </a:rPr>
              <a:t>What are the problems of external rating data?</a:t>
            </a:r>
            <a:endParaRPr b="1" dirty="0">
              <a:solidFill>
                <a:srgbClr val="B45F06"/>
              </a:solidFill>
            </a:endParaRPr>
          </a:p>
        </p:txBody>
      </p:sp>
      <p:sp>
        <p:nvSpPr>
          <p:cNvPr id="12" name="Shape 104">
            <a:extLst>
              <a:ext uri="{FF2B5EF4-FFF2-40B4-BE49-F238E27FC236}">
                <a16:creationId xmlns:a16="http://schemas.microsoft.com/office/drawing/2014/main" id="{46E6C8B2-9BCD-294B-B122-A99CB93A4E8D}"/>
              </a:ext>
            </a:extLst>
          </p:cNvPr>
          <p:cNvSpPr txBox="1">
            <a:spLocks noGrp="1"/>
          </p:cNvSpPr>
          <p:nvPr>
            <p:ph type="body" idx="1"/>
          </p:nvPr>
        </p:nvSpPr>
        <p:spPr>
          <a:xfrm>
            <a:off x="188775" y="1552275"/>
            <a:ext cx="2785926" cy="1742700"/>
          </a:xfrm>
          <a:prstGeom prst="rect">
            <a:avLst/>
          </a:prstGeom>
        </p:spPr>
        <p:txBody>
          <a:bodyPr spcFirstLastPara="1" wrap="square" lIns="91425" tIns="91425" rIns="91425" bIns="91425" anchor="t" anchorCtr="0">
            <a:noAutofit/>
          </a:bodyPr>
          <a:lstStyle/>
          <a:p>
            <a:pPr lvl="0" indent="-457200" rtl="0">
              <a:spcBef>
                <a:spcPts val="0"/>
              </a:spcBef>
              <a:spcAft>
                <a:spcPts val="1600"/>
              </a:spcAft>
              <a:buAutoNum type="arabicPeriod"/>
            </a:pPr>
            <a:r>
              <a:rPr lang="en" sz="1600" dirty="0">
                <a:solidFill>
                  <a:srgbClr val="B45F06"/>
                </a:solidFill>
              </a:rPr>
              <a:t>Discrepancy between the rating score and text information</a:t>
            </a:r>
          </a:p>
          <a:p>
            <a:pPr lvl="0" indent="-457200" rtl="0">
              <a:spcBef>
                <a:spcPts val="0"/>
              </a:spcBef>
              <a:spcAft>
                <a:spcPts val="1600"/>
              </a:spcAft>
              <a:buAutoNum type="arabicPeriod"/>
            </a:pPr>
            <a:endParaRPr lang="en" sz="1600" dirty="0">
              <a:solidFill>
                <a:srgbClr val="B45F06"/>
              </a:solidFill>
            </a:endParaRPr>
          </a:p>
          <a:p>
            <a:pPr lvl="0" indent="-457200" rtl="0">
              <a:spcBef>
                <a:spcPts val="0"/>
              </a:spcBef>
              <a:spcAft>
                <a:spcPts val="1600"/>
              </a:spcAft>
              <a:buAutoNum type="arabicPeriod"/>
            </a:pPr>
            <a:r>
              <a:rPr lang="en" sz="1600" dirty="0">
                <a:solidFill>
                  <a:srgbClr val="B45F06"/>
                </a:solidFill>
              </a:rPr>
              <a:t>Many reviews with possible very long text</a:t>
            </a:r>
            <a:endParaRPr sz="1600" dirty="0">
              <a:solidFill>
                <a:srgbClr val="000000"/>
              </a:solidFill>
            </a:endParaRPr>
          </a:p>
        </p:txBody>
      </p:sp>
      <p:pic>
        <p:nvPicPr>
          <p:cNvPr id="120" name="Shape 120"/>
          <p:cNvPicPr preferRelativeResize="0"/>
          <p:nvPr/>
        </p:nvPicPr>
        <p:blipFill>
          <a:blip r:embed="rId4">
            <a:alphaModFix/>
          </a:blip>
          <a:stretch>
            <a:fillRect/>
          </a:stretch>
        </p:blipFill>
        <p:spPr>
          <a:xfrm>
            <a:off x="8196775" y="4669900"/>
            <a:ext cx="947225" cy="473600"/>
          </a:xfrm>
          <a:prstGeom prst="rect">
            <a:avLst/>
          </a:prstGeom>
          <a:noFill/>
          <a:ln>
            <a:noFill/>
          </a:ln>
        </p:spPr>
      </p:pic>
      <p:sp>
        <p:nvSpPr>
          <p:cNvPr id="122" name="Shape 122"/>
          <p:cNvSpPr txBox="1"/>
          <p:nvPr/>
        </p:nvSpPr>
        <p:spPr>
          <a:xfrm>
            <a:off x="3948100" y="4430650"/>
            <a:ext cx="6317100" cy="73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123" name="Shape 123"/>
          <p:cNvPicPr preferRelativeResize="0"/>
          <p:nvPr/>
        </p:nvPicPr>
        <p:blipFill>
          <a:blip r:embed="rId5">
            <a:alphaModFix/>
          </a:blip>
          <a:stretch>
            <a:fillRect/>
          </a:stretch>
        </p:blipFill>
        <p:spPr>
          <a:xfrm>
            <a:off x="3089167" y="1651150"/>
            <a:ext cx="4605661" cy="1743182"/>
          </a:xfrm>
          <a:prstGeom prst="rect">
            <a:avLst/>
          </a:prstGeom>
          <a:noFill/>
          <a:ln>
            <a:solidFill>
              <a:schemeClr val="tx1"/>
            </a:solidFill>
          </a:ln>
        </p:spPr>
      </p:pic>
      <p:sp>
        <p:nvSpPr>
          <p:cNvPr id="124" name="Shape 124"/>
          <p:cNvSpPr/>
          <p:nvPr/>
        </p:nvSpPr>
        <p:spPr>
          <a:xfrm>
            <a:off x="3948100" y="2775422"/>
            <a:ext cx="1008900" cy="473700"/>
          </a:xfrm>
          <a:prstGeom prst="ellipse">
            <a:avLst/>
          </a:prstGeom>
          <a:solidFill>
            <a:srgbClr val="000000">
              <a:alpha val="0"/>
            </a:srgbClr>
          </a:solidFill>
          <a:ln w="28575" cap="flat" cmpd="sng">
            <a:solidFill>
              <a:srgbClr val="B45F06"/>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 name="Rectangle 2">
            <a:extLst>
              <a:ext uri="{FF2B5EF4-FFF2-40B4-BE49-F238E27FC236}">
                <a16:creationId xmlns:a16="http://schemas.microsoft.com/office/drawing/2014/main" id="{2B9D24D7-36F2-FB46-9D7D-CE1F12F871BB}"/>
              </a:ext>
            </a:extLst>
          </p:cNvPr>
          <p:cNvSpPr/>
          <p:nvPr/>
        </p:nvSpPr>
        <p:spPr>
          <a:xfrm>
            <a:off x="4367490" y="1797453"/>
            <a:ext cx="861237" cy="1562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9892FA-A28D-CA49-962B-738DF261FD44}"/>
              </a:ext>
            </a:extLst>
          </p:cNvPr>
          <p:cNvSpPr/>
          <p:nvPr/>
        </p:nvSpPr>
        <p:spPr>
          <a:xfrm>
            <a:off x="3338623" y="1651150"/>
            <a:ext cx="914401" cy="7724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Shape 138">
            <a:extLst>
              <a:ext uri="{FF2B5EF4-FFF2-40B4-BE49-F238E27FC236}">
                <a16:creationId xmlns:a16="http://schemas.microsoft.com/office/drawing/2014/main" id="{9FF844F3-A10A-CB44-BC55-CAB72EDCEFD3}"/>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Tree>
    <p:custDataLst>
      <p:tags r:id="rId1"/>
    </p:custDataLst>
    <p:extLst>
      <p:ext uri="{BB962C8B-B14F-4D97-AF65-F5344CB8AC3E}">
        <p14:creationId xmlns:p14="http://schemas.microsoft.com/office/powerpoint/2010/main" val="2644421838"/>
      </p:ext>
    </p:extLst>
  </p:cSld>
  <p:clrMapOvr>
    <a:masterClrMapping/>
  </p:clrMapOvr>
  <mc:AlternateContent xmlns:mc="http://schemas.openxmlformats.org/markup-compatibility/2006">
    <mc:Choice xmlns:p14="http://schemas.microsoft.com/office/powerpoint/2010/main" Requires="p14">
      <p:transition spd="slow" p14:dur="2000" advTm="22360"/>
    </mc:Choice>
    <mc:Fallback>
      <p:transition spd="slow" advTm="22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30639" y="21049"/>
            <a:ext cx="9265500" cy="686100"/>
          </a:xfrm>
          <a:prstGeom prst="rect">
            <a:avLst/>
          </a:prstGeom>
        </p:spPr>
        <p:txBody>
          <a:bodyPr spcFirstLastPara="1" wrap="square" lIns="91425" tIns="91425" rIns="91425" bIns="91425" anchor="b" anchorCtr="0">
            <a:noAutofit/>
          </a:bodyPr>
          <a:lstStyle/>
          <a:p>
            <a:pPr lvl="0"/>
            <a:r>
              <a:rPr lang="en-US" b="1" dirty="0">
                <a:solidFill>
                  <a:srgbClr val="B45F06"/>
                </a:solidFill>
              </a:rPr>
              <a:t>What are the problems of external rating data?</a:t>
            </a:r>
            <a:endParaRPr b="1" dirty="0">
              <a:solidFill>
                <a:srgbClr val="B45F06"/>
              </a:solidFill>
            </a:endParaRPr>
          </a:p>
        </p:txBody>
      </p:sp>
      <p:sp>
        <p:nvSpPr>
          <p:cNvPr id="12" name="Shape 104">
            <a:extLst>
              <a:ext uri="{FF2B5EF4-FFF2-40B4-BE49-F238E27FC236}">
                <a16:creationId xmlns:a16="http://schemas.microsoft.com/office/drawing/2014/main" id="{46E6C8B2-9BCD-294B-B122-A99CB93A4E8D}"/>
              </a:ext>
            </a:extLst>
          </p:cNvPr>
          <p:cNvSpPr txBox="1">
            <a:spLocks noGrp="1"/>
          </p:cNvSpPr>
          <p:nvPr>
            <p:ph type="body" idx="1"/>
          </p:nvPr>
        </p:nvSpPr>
        <p:spPr>
          <a:xfrm>
            <a:off x="188774" y="1552274"/>
            <a:ext cx="2812557" cy="1979595"/>
          </a:xfrm>
          <a:prstGeom prst="rect">
            <a:avLst/>
          </a:prstGeom>
          <a:solidFill>
            <a:schemeClr val="bg1">
              <a:lumMod val="95000"/>
            </a:schemeClr>
          </a:solidFill>
        </p:spPr>
        <p:txBody>
          <a:bodyPr spcFirstLastPara="1" wrap="square" lIns="91425" tIns="91425" rIns="91425" bIns="91425" anchor="t" anchorCtr="0">
            <a:noAutofit/>
          </a:bodyPr>
          <a:lstStyle/>
          <a:p>
            <a:pPr lvl="0" indent="-457200" rtl="0">
              <a:spcBef>
                <a:spcPts val="0"/>
              </a:spcBef>
              <a:spcAft>
                <a:spcPts val="1600"/>
              </a:spcAft>
              <a:buAutoNum type="arabicPeriod"/>
            </a:pPr>
            <a:r>
              <a:rPr lang="en" sz="1600" dirty="0">
                <a:solidFill>
                  <a:srgbClr val="B45F06"/>
                </a:solidFill>
              </a:rPr>
              <a:t>Discrepancy between the star score and text information</a:t>
            </a:r>
          </a:p>
          <a:p>
            <a:pPr lvl="0" indent="-457200" rtl="0">
              <a:spcBef>
                <a:spcPts val="0"/>
              </a:spcBef>
              <a:spcAft>
                <a:spcPts val="1600"/>
              </a:spcAft>
              <a:buAutoNum type="arabicPeriod"/>
            </a:pPr>
            <a:endParaRPr lang="en" sz="1600" dirty="0">
              <a:solidFill>
                <a:srgbClr val="B45F06"/>
              </a:solidFill>
            </a:endParaRPr>
          </a:p>
          <a:p>
            <a:pPr lvl="0" indent="-457200" rtl="0">
              <a:spcBef>
                <a:spcPts val="0"/>
              </a:spcBef>
              <a:spcAft>
                <a:spcPts val="1600"/>
              </a:spcAft>
              <a:buAutoNum type="arabicPeriod"/>
            </a:pPr>
            <a:r>
              <a:rPr lang="en" sz="1600" dirty="0">
                <a:solidFill>
                  <a:srgbClr val="B45F06"/>
                </a:solidFill>
              </a:rPr>
              <a:t>Many reviews with possible very long text</a:t>
            </a:r>
            <a:endParaRPr sz="1600" dirty="0">
              <a:solidFill>
                <a:srgbClr val="000000"/>
              </a:solidFill>
            </a:endParaRPr>
          </a:p>
        </p:txBody>
      </p:sp>
      <p:pic>
        <p:nvPicPr>
          <p:cNvPr id="120" name="Shape 120"/>
          <p:cNvPicPr preferRelativeResize="0"/>
          <p:nvPr/>
        </p:nvPicPr>
        <p:blipFill>
          <a:blip r:embed="rId3">
            <a:alphaModFix/>
          </a:blip>
          <a:stretch>
            <a:fillRect/>
          </a:stretch>
        </p:blipFill>
        <p:spPr>
          <a:xfrm>
            <a:off x="8196775" y="4669900"/>
            <a:ext cx="947225" cy="473600"/>
          </a:xfrm>
          <a:prstGeom prst="rect">
            <a:avLst/>
          </a:prstGeom>
          <a:noFill/>
          <a:ln>
            <a:noFill/>
          </a:ln>
        </p:spPr>
      </p:pic>
      <p:sp>
        <p:nvSpPr>
          <p:cNvPr id="122" name="Shape 122"/>
          <p:cNvSpPr txBox="1"/>
          <p:nvPr/>
        </p:nvSpPr>
        <p:spPr>
          <a:xfrm>
            <a:off x="3948100" y="4430650"/>
            <a:ext cx="6317100" cy="73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pic>
        <p:nvPicPr>
          <p:cNvPr id="2" name="Picture 1">
            <a:extLst>
              <a:ext uri="{FF2B5EF4-FFF2-40B4-BE49-F238E27FC236}">
                <a16:creationId xmlns:a16="http://schemas.microsoft.com/office/drawing/2014/main" id="{0B05A320-66C5-E648-B5F6-2E1BA0CC9D69}"/>
              </a:ext>
            </a:extLst>
          </p:cNvPr>
          <p:cNvPicPr>
            <a:picLocks noChangeAspect="1"/>
          </p:cNvPicPr>
          <p:nvPr/>
        </p:nvPicPr>
        <p:blipFill>
          <a:blip r:embed="rId4"/>
          <a:stretch>
            <a:fillRect/>
          </a:stretch>
        </p:blipFill>
        <p:spPr>
          <a:xfrm>
            <a:off x="3428852" y="1059198"/>
            <a:ext cx="4340403" cy="3740002"/>
          </a:xfrm>
          <a:prstGeom prst="rect">
            <a:avLst/>
          </a:prstGeom>
          <a:ln>
            <a:solidFill>
              <a:schemeClr val="tx1"/>
            </a:solidFill>
          </a:ln>
        </p:spPr>
      </p:pic>
      <p:sp>
        <p:nvSpPr>
          <p:cNvPr id="3" name="Rectangle 2">
            <a:extLst>
              <a:ext uri="{FF2B5EF4-FFF2-40B4-BE49-F238E27FC236}">
                <a16:creationId xmlns:a16="http://schemas.microsoft.com/office/drawing/2014/main" id="{2B9D24D7-36F2-FB46-9D7D-CE1F12F871BB}"/>
              </a:ext>
            </a:extLst>
          </p:cNvPr>
          <p:cNvSpPr/>
          <p:nvPr/>
        </p:nvSpPr>
        <p:spPr>
          <a:xfrm>
            <a:off x="4663389" y="1825620"/>
            <a:ext cx="861237" cy="156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58105DF-0BA4-7C4B-8ACF-0F7D2BB46879}"/>
              </a:ext>
            </a:extLst>
          </p:cNvPr>
          <p:cNvSpPr/>
          <p:nvPr/>
        </p:nvSpPr>
        <p:spPr>
          <a:xfrm>
            <a:off x="3958733" y="4438691"/>
            <a:ext cx="425302" cy="344300"/>
          </a:xfrm>
          <a:prstGeom prst="ellipse">
            <a:avLst/>
          </a:prstGeom>
          <a:noFill/>
          <a:ln>
            <a:solidFill>
              <a:schemeClr val="accent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13" name="Shape 138">
            <a:extLst>
              <a:ext uri="{FF2B5EF4-FFF2-40B4-BE49-F238E27FC236}">
                <a16:creationId xmlns:a16="http://schemas.microsoft.com/office/drawing/2014/main" id="{D84F4380-6731-C849-9ED6-BF00ACE9576D}"/>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14" name="Rectangle 13">
            <a:extLst>
              <a:ext uri="{FF2B5EF4-FFF2-40B4-BE49-F238E27FC236}">
                <a16:creationId xmlns:a16="http://schemas.microsoft.com/office/drawing/2014/main" id="{55B134DD-3DD3-D745-A086-9B9BC39B6B49}"/>
              </a:ext>
            </a:extLst>
          </p:cNvPr>
          <p:cNvSpPr/>
          <p:nvPr/>
        </p:nvSpPr>
        <p:spPr>
          <a:xfrm>
            <a:off x="4815789" y="1513914"/>
            <a:ext cx="861237" cy="1562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3998"/>
    </mc:Choice>
    <mc:Fallback>
      <p:transition spd="slow" advTm="399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8196775" y="4669900"/>
            <a:ext cx="947225" cy="473600"/>
          </a:xfrm>
          <a:prstGeom prst="rect">
            <a:avLst/>
          </a:prstGeom>
          <a:noFill/>
          <a:ln>
            <a:noFill/>
          </a:ln>
        </p:spPr>
      </p:pic>
      <p:sp>
        <p:nvSpPr>
          <p:cNvPr id="131" name="Shape 131"/>
          <p:cNvSpPr txBox="1"/>
          <p:nvPr/>
        </p:nvSpPr>
        <p:spPr>
          <a:xfrm>
            <a:off x="3948100" y="4430650"/>
            <a:ext cx="6317100" cy="737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32" name="Shape 132"/>
          <p:cNvSpPr txBox="1"/>
          <p:nvPr/>
        </p:nvSpPr>
        <p:spPr>
          <a:xfrm>
            <a:off x="116958" y="920975"/>
            <a:ext cx="8952613" cy="3000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3600" b="1" dirty="0">
                <a:solidFill>
                  <a:srgbClr val="B45F06"/>
                </a:solidFill>
                <a:latin typeface="Roboto"/>
                <a:ea typeface="Roboto"/>
                <a:cs typeface="Roboto"/>
                <a:sym typeface="Roboto"/>
              </a:rPr>
              <a:t>This project will solve </a:t>
            </a:r>
            <a:r>
              <a:rPr lang="en" sz="3600" b="1" dirty="0" err="1">
                <a:solidFill>
                  <a:srgbClr val="B45F06"/>
                </a:solidFill>
                <a:latin typeface="Roboto"/>
                <a:ea typeface="Roboto"/>
                <a:cs typeface="Roboto"/>
                <a:sym typeface="Roboto"/>
              </a:rPr>
              <a:t>th</a:t>
            </a:r>
            <a:r>
              <a:rPr lang="en-US" sz="3600" b="1" dirty="0">
                <a:solidFill>
                  <a:srgbClr val="B45F06"/>
                </a:solidFill>
                <a:latin typeface="Roboto"/>
                <a:ea typeface="Roboto"/>
                <a:cs typeface="Roboto"/>
                <a:sym typeface="Roboto"/>
              </a:rPr>
              <a:t>ese</a:t>
            </a:r>
            <a:r>
              <a:rPr lang="en" sz="3600" b="1" dirty="0">
                <a:solidFill>
                  <a:srgbClr val="B45F06"/>
                </a:solidFill>
                <a:latin typeface="Roboto"/>
                <a:ea typeface="Roboto"/>
                <a:cs typeface="Roboto"/>
                <a:sym typeface="Roboto"/>
              </a:rPr>
              <a:t> problem</a:t>
            </a:r>
            <a:r>
              <a:rPr lang="en-US" sz="3600" b="1" dirty="0">
                <a:solidFill>
                  <a:srgbClr val="B45F06"/>
                </a:solidFill>
                <a:latin typeface="Roboto"/>
                <a:ea typeface="Roboto"/>
                <a:cs typeface="Roboto"/>
                <a:sym typeface="Roboto"/>
              </a:rPr>
              <a:t>s</a:t>
            </a:r>
            <a:r>
              <a:rPr lang="en" sz="3600" b="1" dirty="0">
                <a:solidFill>
                  <a:srgbClr val="B45F06"/>
                </a:solidFill>
                <a:latin typeface="Roboto"/>
                <a:ea typeface="Roboto"/>
                <a:cs typeface="Roboto"/>
                <a:sym typeface="Roboto"/>
              </a:rPr>
              <a:t>!</a:t>
            </a:r>
            <a:endParaRPr sz="3600" b="1" dirty="0"/>
          </a:p>
        </p:txBody>
      </p:sp>
    </p:spTree>
  </p:cSld>
  <p:clrMapOvr>
    <a:masterClrMapping/>
  </p:clrMapOvr>
  <mc:AlternateContent xmlns:mc="http://schemas.openxmlformats.org/markup-compatibility/2006">
    <mc:Choice xmlns:p14="http://schemas.microsoft.com/office/powerpoint/2010/main" Requires="p14">
      <p:transition spd="slow" p14:dur="2000" advTm="4063"/>
    </mc:Choice>
    <mc:Fallback>
      <p:transition spd="slow" advTm="406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239045" y="138224"/>
            <a:ext cx="8756100" cy="686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b="1" dirty="0">
                <a:solidFill>
                  <a:srgbClr val="B45F06"/>
                </a:solidFill>
              </a:rPr>
              <a:t>OBJECTIVES</a:t>
            </a:r>
            <a:endParaRPr sz="3600" b="1" dirty="0">
              <a:solidFill>
                <a:srgbClr val="B45F06"/>
              </a:solidFill>
            </a:endParaRPr>
          </a:p>
        </p:txBody>
      </p:sp>
      <p:cxnSp>
        <p:nvCxnSpPr>
          <p:cNvPr id="12" name="Shape 138">
            <a:extLst>
              <a:ext uri="{FF2B5EF4-FFF2-40B4-BE49-F238E27FC236}">
                <a16:creationId xmlns:a16="http://schemas.microsoft.com/office/drawing/2014/main" id="{ACC14205-7D23-5B41-86BE-5ACB6E6C7B8B}"/>
              </a:ext>
            </a:extLst>
          </p:cNvPr>
          <p:cNvCxnSpPr/>
          <p:nvPr/>
        </p:nvCxnSpPr>
        <p:spPr>
          <a:xfrm>
            <a:off x="0" y="686100"/>
            <a:ext cx="9156000" cy="10800"/>
          </a:xfrm>
          <a:prstGeom prst="straightConnector1">
            <a:avLst/>
          </a:prstGeom>
          <a:noFill/>
          <a:ln w="28575" cap="flat" cmpd="sng">
            <a:solidFill>
              <a:srgbClr val="B45F06"/>
            </a:solidFill>
            <a:prstDash val="solid"/>
            <a:round/>
            <a:headEnd type="none" w="lg" len="lg"/>
            <a:tailEnd type="none" w="lg" len="lg"/>
          </a:ln>
        </p:spPr>
      </p:cxnSp>
      <p:sp>
        <p:nvSpPr>
          <p:cNvPr id="8" name="Pentagon 7">
            <a:extLst>
              <a:ext uri="{FF2B5EF4-FFF2-40B4-BE49-F238E27FC236}">
                <a16:creationId xmlns:a16="http://schemas.microsoft.com/office/drawing/2014/main" id="{B676F41D-F704-2A49-8FA7-CDDDF51998F7}"/>
              </a:ext>
            </a:extLst>
          </p:cNvPr>
          <p:cNvSpPr/>
          <p:nvPr/>
        </p:nvSpPr>
        <p:spPr>
          <a:xfrm>
            <a:off x="55727" y="1305830"/>
            <a:ext cx="2846962" cy="90376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b="1" dirty="0">
                <a:solidFill>
                  <a:schemeClr val="bg1"/>
                </a:solidFill>
              </a:rPr>
              <a:t>Determine if the text comments provide more insight employees’ satisfaction information</a:t>
            </a:r>
            <a:endParaRPr lang="en-US" b="1" dirty="0">
              <a:solidFill>
                <a:schemeClr val="bg1"/>
              </a:solidFill>
            </a:endParaRPr>
          </a:p>
        </p:txBody>
      </p:sp>
      <p:sp>
        <p:nvSpPr>
          <p:cNvPr id="9" name="TextBox 8">
            <a:extLst>
              <a:ext uri="{FF2B5EF4-FFF2-40B4-BE49-F238E27FC236}">
                <a16:creationId xmlns:a16="http://schemas.microsoft.com/office/drawing/2014/main" id="{E9C1A898-20FB-414F-9103-0C61717CE963}"/>
              </a:ext>
            </a:extLst>
          </p:cNvPr>
          <p:cNvSpPr txBox="1"/>
          <p:nvPr/>
        </p:nvSpPr>
        <p:spPr>
          <a:xfrm>
            <a:off x="55726" y="998053"/>
            <a:ext cx="2759336" cy="307777"/>
          </a:xfrm>
          <a:prstGeom prst="rect">
            <a:avLst/>
          </a:prstGeom>
          <a:noFill/>
        </p:spPr>
        <p:txBody>
          <a:bodyPr wrap="square" rtlCol="0">
            <a:spAutoFit/>
          </a:bodyPr>
          <a:lstStyle/>
          <a:p>
            <a:r>
              <a:rPr lang="en-US" b="1" dirty="0">
                <a:solidFill>
                  <a:schemeClr val="accent1">
                    <a:lumMod val="50000"/>
                  </a:schemeClr>
                </a:solidFill>
              </a:rPr>
              <a:t>Objective 1: test hypothesis</a:t>
            </a:r>
          </a:p>
        </p:txBody>
      </p:sp>
      <p:sp>
        <p:nvSpPr>
          <p:cNvPr id="17" name="Pentagon 16">
            <a:extLst>
              <a:ext uri="{FF2B5EF4-FFF2-40B4-BE49-F238E27FC236}">
                <a16:creationId xmlns:a16="http://schemas.microsoft.com/office/drawing/2014/main" id="{6F9B7ACD-CB3C-1142-9370-AE55165C33AB}"/>
              </a:ext>
            </a:extLst>
          </p:cNvPr>
          <p:cNvSpPr/>
          <p:nvPr/>
        </p:nvSpPr>
        <p:spPr>
          <a:xfrm>
            <a:off x="2902689" y="2047310"/>
            <a:ext cx="3023378" cy="903768"/>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solidFill>
              </a:rPr>
              <a:t>Construct a new rating scale by combining “text” scores and standard 1 - 5 rating scores</a:t>
            </a:r>
          </a:p>
        </p:txBody>
      </p:sp>
      <p:sp>
        <p:nvSpPr>
          <p:cNvPr id="18" name="TextBox 17">
            <a:extLst>
              <a:ext uri="{FF2B5EF4-FFF2-40B4-BE49-F238E27FC236}">
                <a16:creationId xmlns:a16="http://schemas.microsoft.com/office/drawing/2014/main" id="{3FE4FB04-0496-5B46-B352-96E7B1974F09}"/>
              </a:ext>
            </a:extLst>
          </p:cNvPr>
          <p:cNvSpPr txBox="1"/>
          <p:nvPr/>
        </p:nvSpPr>
        <p:spPr>
          <a:xfrm>
            <a:off x="2815062" y="1806941"/>
            <a:ext cx="3498111" cy="307777"/>
          </a:xfrm>
          <a:prstGeom prst="rect">
            <a:avLst/>
          </a:prstGeom>
          <a:noFill/>
        </p:spPr>
        <p:txBody>
          <a:bodyPr wrap="square" rtlCol="0">
            <a:spAutoFit/>
          </a:bodyPr>
          <a:lstStyle/>
          <a:p>
            <a:r>
              <a:rPr lang="en-US" b="1" dirty="0">
                <a:solidFill>
                  <a:schemeClr val="accent2"/>
                </a:solidFill>
              </a:rPr>
              <a:t>Objective 2: develop back-end product</a:t>
            </a:r>
          </a:p>
        </p:txBody>
      </p:sp>
      <p:sp>
        <p:nvSpPr>
          <p:cNvPr id="19" name="Pentagon 18">
            <a:extLst>
              <a:ext uri="{FF2B5EF4-FFF2-40B4-BE49-F238E27FC236}">
                <a16:creationId xmlns:a16="http://schemas.microsoft.com/office/drawing/2014/main" id="{20D0B7F2-E5F6-6C4B-81AE-E3B5B3F1325B}"/>
              </a:ext>
            </a:extLst>
          </p:cNvPr>
          <p:cNvSpPr/>
          <p:nvPr/>
        </p:nvSpPr>
        <p:spPr>
          <a:xfrm>
            <a:off x="5906185" y="2971732"/>
            <a:ext cx="3034011" cy="903768"/>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ts val="1600"/>
              </a:spcBef>
            </a:pPr>
            <a:r>
              <a:rPr lang="en-US" b="1" dirty="0">
                <a:solidFill>
                  <a:schemeClr val="bg1"/>
                </a:solidFill>
              </a:rPr>
              <a:t>Develop a </a:t>
            </a:r>
            <a:r>
              <a:rPr lang="en" b="1" dirty="0">
                <a:solidFill>
                  <a:schemeClr val="bg1"/>
                </a:solidFill>
              </a:rPr>
              <a:t>recommend</a:t>
            </a:r>
            <a:r>
              <a:rPr lang="en-US" b="1" dirty="0" err="1">
                <a:solidFill>
                  <a:schemeClr val="bg1"/>
                </a:solidFill>
              </a:rPr>
              <a:t>er</a:t>
            </a:r>
            <a:r>
              <a:rPr lang="en" b="1" dirty="0">
                <a:solidFill>
                  <a:schemeClr val="bg1"/>
                </a:solidFill>
              </a:rPr>
              <a:t> system for </a:t>
            </a:r>
            <a:r>
              <a:rPr lang="en-US" b="1" dirty="0">
                <a:solidFill>
                  <a:schemeClr val="bg1"/>
                </a:solidFill>
              </a:rPr>
              <a:t>each </a:t>
            </a:r>
            <a:r>
              <a:rPr lang="en" b="1" dirty="0">
                <a:solidFill>
                  <a:schemeClr val="bg1"/>
                </a:solidFill>
              </a:rPr>
              <a:t>job seeker</a:t>
            </a:r>
            <a:endParaRPr lang="en-US" b="1" dirty="0">
              <a:solidFill>
                <a:schemeClr val="bg1"/>
              </a:solidFill>
            </a:endParaRPr>
          </a:p>
        </p:txBody>
      </p:sp>
      <p:sp>
        <p:nvSpPr>
          <p:cNvPr id="20" name="TextBox 19">
            <a:extLst>
              <a:ext uri="{FF2B5EF4-FFF2-40B4-BE49-F238E27FC236}">
                <a16:creationId xmlns:a16="http://schemas.microsoft.com/office/drawing/2014/main" id="{7A4331B4-677A-714C-B7F7-9BAE2CB2BDD2}"/>
              </a:ext>
            </a:extLst>
          </p:cNvPr>
          <p:cNvSpPr txBox="1"/>
          <p:nvPr/>
        </p:nvSpPr>
        <p:spPr>
          <a:xfrm>
            <a:off x="5777613" y="2690419"/>
            <a:ext cx="3592437" cy="307777"/>
          </a:xfrm>
          <a:prstGeom prst="rect">
            <a:avLst/>
          </a:prstGeom>
          <a:noFill/>
        </p:spPr>
        <p:txBody>
          <a:bodyPr wrap="square" rtlCol="0">
            <a:spAutoFit/>
          </a:bodyPr>
          <a:lstStyle/>
          <a:p>
            <a:r>
              <a:rPr lang="en-US" b="1" dirty="0">
                <a:solidFill>
                  <a:srgbClr val="FF0000"/>
                </a:solidFill>
              </a:rPr>
              <a:t>Objective 3: develop front-end product</a:t>
            </a:r>
          </a:p>
        </p:txBody>
      </p:sp>
      <p:sp>
        <p:nvSpPr>
          <p:cNvPr id="13" name="TextBox 12">
            <a:extLst>
              <a:ext uri="{FF2B5EF4-FFF2-40B4-BE49-F238E27FC236}">
                <a16:creationId xmlns:a16="http://schemas.microsoft.com/office/drawing/2014/main" id="{BE2EB34C-0619-FD4C-9F14-E809AAE21459}"/>
              </a:ext>
            </a:extLst>
          </p:cNvPr>
          <p:cNvSpPr txBox="1"/>
          <p:nvPr/>
        </p:nvSpPr>
        <p:spPr>
          <a:xfrm>
            <a:off x="55726" y="2307265"/>
            <a:ext cx="2400395" cy="2462213"/>
          </a:xfrm>
          <a:prstGeom prst="rect">
            <a:avLst/>
          </a:prstGeom>
          <a:noFill/>
          <a:ln>
            <a:solidFill>
              <a:schemeClr val="bg1">
                <a:lumMod val="75000"/>
              </a:schemeClr>
            </a:solidFill>
          </a:ln>
        </p:spPr>
        <p:txBody>
          <a:bodyPr wrap="square" rtlCol="0">
            <a:spAutoFit/>
          </a:bodyPr>
          <a:lstStyle/>
          <a:p>
            <a:pPr marL="285750" indent="-285750">
              <a:buFontTx/>
              <a:buChar char="-"/>
            </a:pPr>
            <a:r>
              <a:rPr lang="en-US" b="1" dirty="0" err="1">
                <a:solidFill>
                  <a:schemeClr val="accent1">
                    <a:lumMod val="50000"/>
                  </a:schemeClr>
                </a:solidFill>
              </a:rPr>
              <a:t>KMeans</a:t>
            </a:r>
            <a:endParaRPr lang="en-US" b="1" dirty="0">
              <a:solidFill>
                <a:schemeClr val="accent1">
                  <a:lumMod val="50000"/>
                </a:schemeClr>
              </a:solidFill>
            </a:endParaRPr>
          </a:p>
          <a:p>
            <a:pPr marL="285750" indent="-285750">
              <a:buFontTx/>
              <a:buChar char="-"/>
            </a:pPr>
            <a:r>
              <a:rPr lang="en-US" b="1" dirty="0">
                <a:solidFill>
                  <a:schemeClr val="accent1">
                    <a:lumMod val="50000"/>
                  </a:schemeClr>
                </a:solidFill>
              </a:rPr>
              <a:t>PCA</a:t>
            </a:r>
          </a:p>
          <a:p>
            <a:endParaRPr lang="en" b="1" dirty="0">
              <a:solidFill>
                <a:schemeClr val="accent1">
                  <a:lumMod val="50000"/>
                </a:schemeClr>
              </a:solidFill>
            </a:endParaRPr>
          </a:p>
          <a:p>
            <a:pPr marL="285750" indent="-285750">
              <a:buFontTx/>
              <a:buChar char="-"/>
            </a:pPr>
            <a:r>
              <a:rPr lang="en-US" b="1" dirty="0">
                <a:solidFill>
                  <a:schemeClr val="accent1">
                    <a:lumMod val="50000"/>
                  </a:schemeClr>
                </a:solidFill>
              </a:rPr>
              <a:t>Logistic Regression</a:t>
            </a:r>
          </a:p>
          <a:p>
            <a:pPr marL="285750" indent="-285750">
              <a:buFontTx/>
              <a:buChar char="-"/>
            </a:pPr>
            <a:r>
              <a:rPr lang="en-US" b="1" dirty="0">
                <a:solidFill>
                  <a:schemeClr val="accent1">
                    <a:lumMod val="50000"/>
                  </a:schemeClr>
                </a:solidFill>
              </a:rPr>
              <a:t>Decision Tree</a:t>
            </a:r>
          </a:p>
          <a:p>
            <a:pPr marL="285750" indent="-285750">
              <a:buFontTx/>
              <a:buChar char="-"/>
            </a:pPr>
            <a:r>
              <a:rPr lang="en-US" b="1" dirty="0">
                <a:solidFill>
                  <a:schemeClr val="accent1">
                    <a:lumMod val="50000"/>
                  </a:schemeClr>
                </a:solidFill>
              </a:rPr>
              <a:t>Ada Boosting</a:t>
            </a:r>
          </a:p>
          <a:p>
            <a:pPr marL="285750" indent="-285750">
              <a:buFontTx/>
              <a:buChar char="-"/>
            </a:pPr>
            <a:r>
              <a:rPr lang="en-US" b="1" dirty="0">
                <a:solidFill>
                  <a:schemeClr val="accent1">
                    <a:lumMod val="50000"/>
                  </a:schemeClr>
                </a:solidFill>
              </a:rPr>
              <a:t>Naive Bayes</a:t>
            </a:r>
          </a:p>
          <a:p>
            <a:pPr marL="285750" indent="-285750">
              <a:buFontTx/>
              <a:buChar char="-"/>
            </a:pPr>
            <a:r>
              <a:rPr lang="en-US" b="1" dirty="0">
                <a:solidFill>
                  <a:schemeClr val="accent1">
                    <a:lumMod val="50000"/>
                  </a:schemeClr>
                </a:solidFill>
              </a:rPr>
              <a:t>Random Forest</a:t>
            </a:r>
          </a:p>
          <a:p>
            <a:pPr marL="285750" indent="-285750">
              <a:buFontTx/>
              <a:buChar char="-"/>
            </a:pPr>
            <a:r>
              <a:rPr lang="en-US" b="1" dirty="0">
                <a:solidFill>
                  <a:schemeClr val="accent1">
                    <a:lumMod val="50000"/>
                  </a:schemeClr>
                </a:solidFill>
              </a:rPr>
              <a:t>Gradient Boosting</a:t>
            </a:r>
          </a:p>
          <a:p>
            <a:pPr marL="285750" indent="-285750">
              <a:buFontTx/>
              <a:buChar char="-"/>
            </a:pPr>
            <a:endParaRPr lang="en" b="1" dirty="0">
              <a:solidFill>
                <a:schemeClr val="accent1">
                  <a:lumMod val="50000"/>
                </a:schemeClr>
              </a:solidFill>
            </a:endParaRPr>
          </a:p>
          <a:p>
            <a:pPr marL="285750" indent="-285750">
              <a:buFontTx/>
              <a:buChar char="-"/>
            </a:pPr>
            <a:endParaRPr lang="en-US" b="1" dirty="0">
              <a:solidFill>
                <a:schemeClr val="accent1">
                  <a:lumMod val="50000"/>
                </a:schemeClr>
              </a:solidFill>
            </a:endParaRPr>
          </a:p>
        </p:txBody>
      </p:sp>
      <p:sp>
        <p:nvSpPr>
          <p:cNvPr id="22" name="TextBox 21">
            <a:extLst>
              <a:ext uri="{FF2B5EF4-FFF2-40B4-BE49-F238E27FC236}">
                <a16:creationId xmlns:a16="http://schemas.microsoft.com/office/drawing/2014/main" id="{CCE6C9BD-933F-B64A-92A4-248566F7C966}"/>
              </a:ext>
            </a:extLst>
          </p:cNvPr>
          <p:cNvSpPr txBox="1"/>
          <p:nvPr/>
        </p:nvSpPr>
        <p:spPr>
          <a:xfrm>
            <a:off x="2902689" y="3097335"/>
            <a:ext cx="2576810" cy="1384995"/>
          </a:xfrm>
          <a:prstGeom prst="rect">
            <a:avLst/>
          </a:prstGeom>
          <a:noFill/>
          <a:ln>
            <a:solidFill>
              <a:schemeClr val="bg1">
                <a:lumMod val="75000"/>
              </a:schemeClr>
            </a:solidFill>
          </a:ln>
        </p:spPr>
        <p:txBody>
          <a:bodyPr wrap="square" rtlCol="0">
            <a:spAutoFit/>
          </a:bodyPr>
          <a:lstStyle/>
          <a:p>
            <a:pPr marL="114300" lvl="0">
              <a:spcBef>
                <a:spcPts val="1600"/>
              </a:spcBef>
              <a:buClr>
                <a:srgbClr val="B45F06"/>
              </a:buClr>
              <a:buSzPts val="1800"/>
            </a:pPr>
            <a:r>
              <a:rPr lang="en-US" b="1" dirty="0">
                <a:solidFill>
                  <a:schemeClr val="accent2"/>
                </a:solidFill>
              </a:rPr>
              <a:t>Sentiment Analysis (Natural Language Processing) for text review scoring.</a:t>
            </a:r>
          </a:p>
          <a:p>
            <a:pPr marL="285750" indent="-285750">
              <a:buFontTx/>
              <a:buChar char="-"/>
            </a:pPr>
            <a:endParaRPr lang="en" b="1" dirty="0">
              <a:solidFill>
                <a:schemeClr val="accent1">
                  <a:lumMod val="50000"/>
                </a:schemeClr>
              </a:solidFill>
            </a:endParaRPr>
          </a:p>
          <a:p>
            <a:pPr marL="285750" indent="-285750">
              <a:buFontTx/>
              <a:buChar char="-"/>
            </a:pPr>
            <a:endParaRPr lang="en-US" b="1" dirty="0">
              <a:solidFill>
                <a:schemeClr val="accent1">
                  <a:lumMod val="50000"/>
                </a:schemeClr>
              </a:solidFill>
            </a:endParaRPr>
          </a:p>
        </p:txBody>
      </p:sp>
      <p:sp>
        <p:nvSpPr>
          <p:cNvPr id="23" name="TextBox 22">
            <a:extLst>
              <a:ext uri="{FF2B5EF4-FFF2-40B4-BE49-F238E27FC236}">
                <a16:creationId xmlns:a16="http://schemas.microsoft.com/office/drawing/2014/main" id="{A2B5AFAA-759C-8240-AB68-7D771AA15346}"/>
              </a:ext>
            </a:extLst>
          </p:cNvPr>
          <p:cNvSpPr txBox="1"/>
          <p:nvPr/>
        </p:nvSpPr>
        <p:spPr>
          <a:xfrm>
            <a:off x="5906186" y="3942920"/>
            <a:ext cx="2567964" cy="1159292"/>
          </a:xfrm>
          <a:prstGeom prst="rect">
            <a:avLst/>
          </a:prstGeom>
          <a:noFill/>
          <a:ln>
            <a:solidFill>
              <a:schemeClr val="bg1">
                <a:lumMod val="75000"/>
              </a:schemeClr>
            </a:solidFill>
          </a:ln>
        </p:spPr>
        <p:txBody>
          <a:bodyPr wrap="square" rtlCol="0">
            <a:spAutoFit/>
          </a:bodyPr>
          <a:lstStyle/>
          <a:p>
            <a:pPr marL="114300" lvl="0">
              <a:spcBef>
                <a:spcPts val="1600"/>
              </a:spcBef>
              <a:buClr>
                <a:srgbClr val="B45F06"/>
              </a:buClr>
              <a:buSzPts val="1800"/>
            </a:pPr>
            <a:r>
              <a:rPr lang="en" b="1" dirty="0">
                <a:solidFill>
                  <a:srgbClr val="FF0000"/>
                </a:solidFill>
              </a:rPr>
              <a:t>“Revised” Matrix Factorization</a:t>
            </a:r>
          </a:p>
          <a:p>
            <a:pPr marL="114300" lvl="0">
              <a:spcBef>
                <a:spcPts val="1600"/>
              </a:spcBef>
              <a:buClr>
                <a:srgbClr val="B45F06"/>
              </a:buClr>
              <a:buSzPts val="1800"/>
            </a:pPr>
            <a:r>
              <a:rPr lang="en" b="1" dirty="0">
                <a:solidFill>
                  <a:srgbClr val="FF0000"/>
                </a:solidFill>
              </a:rPr>
              <a:t>Web-app</a:t>
            </a:r>
          </a:p>
          <a:p>
            <a:pPr marL="285750" indent="-285750">
              <a:buFontTx/>
              <a:buChar char="-"/>
            </a:pPr>
            <a:endParaRPr lang="en-US" b="1" dirty="0">
              <a:solidFill>
                <a:schemeClr val="accent1">
                  <a:lumMod val="50000"/>
                </a:schemeClr>
              </a:solidFill>
            </a:endParaRPr>
          </a:p>
        </p:txBody>
      </p:sp>
      <p:cxnSp>
        <p:nvCxnSpPr>
          <p:cNvPr id="15" name="Straight Connector 14">
            <a:extLst>
              <a:ext uri="{FF2B5EF4-FFF2-40B4-BE49-F238E27FC236}">
                <a16:creationId xmlns:a16="http://schemas.microsoft.com/office/drawing/2014/main" id="{7457EC24-6CB3-A941-8DBE-6B218EF05F51}"/>
              </a:ext>
            </a:extLst>
          </p:cNvPr>
          <p:cNvCxnSpPr/>
          <p:nvPr/>
        </p:nvCxnSpPr>
        <p:spPr>
          <a:xfrm>
            <a:off x="239045" y="2855385"/>
            <a:ext cx="1940629" cy="0"/>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8985"/>
    </mc:Choice>
    <mc:Fallback>
      <p:transition spd="slow" advTm="289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1|1.7"/>
</p:tagLst>
</file>

<file path=ppt/tags/tag2.xml><?xml version="1.0" encoding="utf-8"?>
<p:tagLst xmlns:a="http://schemas.openxmlformats.org/drawingml/2006/main" xmlns:r="http://schemas.openxmlformats.org/officeDocument/2006/relationships" xmlns:p="http://schemas.openxmlformats.org/presentationml/2006/main">
  <p:tag name="TIMING" val="|11.2"/>
</p:tagLst>
</file>

<file path=ppt/tags/tag3.xml><?xml version="1.0" encoding="utf-8"?>
<p:tagLst xmlns:a="http://schemas.openxmlformats.org/drawingml/2006/main" xmlns:r="http://schemas.openxmlformats.org/officeDocument/2006/relationships" xmlns:p="http://schemas.openxmlformats.org/presentationml/2006/main">
  <p:tag name="TIMING" val="|16.8"/>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2983</TotalTime>
  <Words>1453</Words>
  <Application>Microsoft Macintosh PowerPoint</Application>
  <PresentationFormat>On-screen Show (16:9)</PresentationFormat>
  <Paragraphs>243</Paragraphs>
  <Slides>21</Slides>
  <Notes>20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Roboto</vt:lpstr>
      <vt:lpstr>Wingdings</vt:lpstr>
      <vt:lpstr>Office Theme</vt:lpstr>
      <vt:lpstr>EMPLOYEES’ REVIEWS: WHAT IS NEW?</vt:lpstr>
      <vt:lpstr>Why is employee satisfaction measurement important?</vt:lpstr>
      <vt:lpstr>Why is external employee rating data important?</vt:lpstr>
      <vt:lpstr>What are the problems of overall rating information?</vt:lpstr>
      <vt:lpstr>What are the problems of external rating data?</vt:lpstr>
      <vt:lpstr>What are the problems of external rating data?</vt:lpstr>
      <vt:lpstr>What are the problems of external rating data?</vt:lpstr>
      <vt:lpstr>PowerPoint Presentation</vt:lpstr>
      <vt:lpstr>OBJECTIVES</vt:lpstr>
      <vt:lpstr>DATA SOURCE</vt:lpstr>
      <vt:lpstr>OBJECTIVES</vt:lpstr>
      <vt:lpstr>Objective 1: text comments provide further satisfaction information</vt:lpstr>
      <vt:lpstr>Objective 1: text comments provide further satisfaction information</vt:lpstr>
      <vt:lpstr>OBJECTIVES</vt:lpstr>
      <vt:lpstr>  Objective 2: Construct a new rating scale = f(“text” ,1 - 5 rating)</vt:lpstr>
      <vt:lpstr>  Objective 2: Construct a new rating scale = f(“text” ,1* - 5* scores)</vt:lpstr>
      <vt:lpstr>OBJECTIVES</vt:lpstr>
      <vt:lpstr>  Objective 3: recommender system and web-app for each job seeker</vt:lpstr>
      <vt:lpstr>  Objective 3: recommender system and web-app for each job seeker</vt:lpstr>
      <vt:lpstr>  Future Direction</vt:lpstr>
      <vt:lpstr>PowerPoint Presentation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EMPLOYEES’ REVIEWS: WHAT YOU DON’T KNOW!</dc:title>
  <cp:lastModifiedBy>Khai Tran</cp:lastModifiedBy>
  <cp:revision>96</cp:revision>
  <dcterms:modified xsi:type="dcterms:W3CDTF">2018-02-05T23:06:45Z</dcterms:modified>
</cp:coreProperties>
</file>